
<file path=[Content_Types].xml><?xml version="1.0" encoding="utf-8"?>
<Types xmlns="http://schemas.openxmlformats.org/package/2006/content-types">
  <Override PartName="/_rels/.rels" ContentType="application/vnd.openxmlformats-package.relationships+xml"/>
  <Override PartName="/ppt/notesSlides/notesSlide25.xml" ContentType="application/vnd.openxmlformats-officedocument.presentationml.notesSlide+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25.xml.rels" ContentType="application/vnd.openxmlformats-package.relationships+xml"/>
  <Override PartName="/ppt/notesSlides/_rels/notesSlide21.xml.rels" ContentType="application/vnd.openxmlformats-package.relationships+xml"/>
  <Override PartName="/ppt/notesSlides/_rels/notesSlide24.xml.rels" ContentType="application/vnd.openxmlformats-package.relationships+xml"/>
  <Override PartName="/ppt/notesSlides/notesSlide18.xml" ContentType="application/vnd.openxmlformats-officedocument.presentationml.notesSlide+xml"/>
  <Override PartName="/ppt/notesSlides/notesSlide24.xml" ContentType="application/vnd.openxmlformats-officedocument.presentationml.notesSlide+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50.png" ContentType="image/png"/>
  <Override PartName="/ppt/media/image49.png" ContentType="image/png"/>
  <Override PartName="/ppt/media/image48.png" ContentType="image/png"/>
  <Override PartName="/ppt/media/image47.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54.png" ContentType="image/png"/>
  <Override PartName="/ppt/media/image4.png" ContentType="image/png"/>
  <Override PartName="/ppt/media/image39.png" ContentType="image/png"/>
  <Override PartName="/ppt/media/image53.png" ContentType="image/png"/>
  <Override PartName="/ppt/media/image3.png" ContentType="image/png"/>
  <Override PartName="/ppt/media/image38.png" ContentType="image/png"/>
  <Override PartName="/ppt/media/image22.png" ContentType="image/png"/>
  <Override PartName="/ppt/media/image7.png" ContentType="image/png"/>
  <Override PartName="/ppt/media/image52.png" ContentType="image/png"/>
  <Override PartName="/ppt/media/image2.png" ContentType="image/png"/>
  <Override PartName="/ppt/media/image37.png" ContentType="image/png"/>
  <Override PartName="/ppt/media/image21.png" ContentType="image/png"/>
  <Override PartName="/ppt/media/image56.png" ContentType="image/png"/>
  <Override PartName="/ppt/media/image6.png" ContentType="image/png"/>
  <Override PartName="/ppt/media/image51.png" ContentType="image/png"/>
  <Override PartName="/ppt/media/image1.png" ContentType="image/png"/>
  <Override PartName="/ppt/media/image36.png" ContentType="image/png"/>
  <Override PartName="/ppt/media/image8.png" ContentType="image/png"/>
  <Override PartName="/ppt/media/image23.png" ContentType="image/png"/>
  <Override PartName="/ppt/media/image10.png" ContentType="image/png"/>
  <Override PartName="/ppt/media/image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40"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41"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4399200" y="9555480"/>
            <a:ext cx="3372840" cy="502560"/>
          </a:xfrm>
          <a:prstGeom prst="rect">
            <a:avLst/>
          </a:prstGeom>
        </p:spPr>
        <p:txBody>
          <a:bodyPr lIns="0" rIns="0" tIns="0" bIns="0" anchor="b"/>
          <a:p>
            <a:pPr algn="r"/>
            <a:fld id="{CBE9ABE7-1941-40E7-ADE3-9B6C855C2F07}"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User front-end-cal as test tool</a:t>
            </a:r>
            <a:endParaRPr b="0" lang="en-US" sz="20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body"/>
          </p:nvPr>
        </p:nvSpPr>
        <p:spPr>
          <a:xfrm>
            <a:off x="777240" y="4777560"/>
            <a:ext cx="6217560" cy="4525920"/>
          </a:xfrm>
          <a:prstGeom prst="rect">
            <a:avLst/>
          </a:prstGeom>
        </p:spPr>
        <p:txBody>
          <a:bodyPr lIns="0" rIns="0" tIns="0" bIns="0"/>
          <a:p>
            <a:r>
              <a:rPr b="0" lang="en-US" sz="1200" spc="-1" strike="noStrike">
                <a:solidFill>
                  <a:srgbClr val="000000"/>
                </a:solidFill>
                <a:uFill>
                  <a:solidFill>
                    <a:srgbClr val="ffffff"/>
                  </a:solidFill>
                </a:uFill>
                <a:latin typeface="Courier 10 Pitch"/>
              </a:rPr>
              <a:t>dump1090 --net --interactive</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Open browser to http://localhost:8080</a:t>
            </a:r>
            <a:endParaRPr b="0" lang="en-US" sz="2000" spc="-1" strike="noStrike">
              <a:solidFill>
                <a:srgbClr val="000000"/>
              </a:solidFill>
              <a:uFill>
                <a:solidFill>
                  <a:srgbClr val="ffffff"/>
                </a:solidFill>
              </a:u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body"/>
          </p:nvPr>
        </p:nvSpPr>
        <p:spPr>
          <a:xfrm>
            <a:off x="777240" y="4777560"/>
            <a:ext cx="6217560" cy="4931280"/>
          </a:xfrm>
          <a:prstGeom prst="rect">
            <a:avLst/>
          </a:prstGeom>
        </p:spPr>
        <p:txBody>
          <a:bodyPr lIns="0" rIns="0" tIns="0" bIns="0"/>
          <a:p>
            <a:r>
              <a:rPr b="0" lang="en-US" sz="1200" spc="-1" strike="noStrike">
                <a:solidFill>
                  <a:srgbClr val="000000"/>
                </a:solidFill>
                <a:uFill>
                  <a:solidFill>
                    <a:srgbClr val="ffffff"/>
                  </a:solidFill>
                </a:uFill>
                <a:latin typeface="Courier 10 Pitch"/>
              </a:rPr>
              <a:t>mkfifo -m a=rw aprs.fifo</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rtl_fm -f 144.390M -s 22050| \</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a:t>
            </a:r>
            <a:r>
              <a:rPr b="0" lang="en-US" sz="1200" spc="-1" strike="noStrike">
                <a:solidFill>
                  <a:srgbClr val="000000"/>
                </a:solidFill>
                <a:uFill>
                  <a:solidFill>
                    <a:srgbClr val="ffffff"/>
                  </a:solidFill>
                </a:uFill>
                <a:latin typeface="Courier 10 Pitch"/>
              </a:rPr>
              <a:t>multimon-ng -t raw -a AFSK1200 -f alpha -A /dev/stdin \</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a:t>
            </a:r>
            <a:r>
              <a:rPr b="0" lang="en-US" sz="1200" spc="-1" strike="noStrike">
                <a:solidFill>
                  <a:srgbClr val="000000"/>
                </a:solidFill>
                <a:uFill>
                  <a:solidFill>
                    <a:srgbClr val="ffffff"/>
                  </a:solidFill>
                </a:uFill>
                <a:latin typeface="Courier 10 Pitch"/>
              </a:rPr>
              <a:t>&gt; /tmp/aprs.fifo</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#--------script--------</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this reads from rlt_fm pipe</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into xastir client which xastir server gui then collects</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#!/bin/bash</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MYCALL=my_call_sign</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MYPASS=my_callpass_code</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PIPE=/tmp/aprs.fifo</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while true</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do</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a:t>
            </a:r>
            <a:r>
              <a:rPr b="0" lang="en-US" sz="1200" spc="-1" strike="noStrike">
                <a:solidFill>
                  <a:srgbClr val="000000"/>
                </a:solidFill>
                <a:uFill>
                  <a:solidFill>
                    <a:srgbClr val="ffffff"/>
                  </a:solidFill>
                </a:uFill>
                <a:latin typeface="Courier 10 Pitch"/>
              </a:rPr>
              <a:t>if read line &lt;$PIPE; then</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a:t>
            </a:r>
            <a:r>
              <a:rPr b="0" lang="en-US" sz="1200" spc="-1" strike="noStrike">
                <a:solidFill>
                  <a:srgbClr val="000000"/>
                </a:solidFill>
                <a:uFill>
                  <a:solidFill>
                    <a:srgbClr val="ffffff"/>
                  </a:solidFill>
                </a:uFill>
                <a:latin typeface="Courier 10 Pitch"/>
              </a:rPr>
              <a:t>echo $line</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a:t>
            </a:r>
            <a:r>
              <a:rPr b="0" lang="en-US" sz="1200" spc="-1" strike="noStrike">
                <a:solidFill>
                  <a:srgbClr val="000000"/>
                </a:solidFill>
                <a:uFill>
                  <a:solidFill>
                    <a:srgbClr val="ffffff"/>
                  </a:solidFill>
                </a:uFill>
                <a:latin typeface="Courier 10 Pitch"/>
              </a:rPr>
              <a:t>if [[ $line == APRS* ]]; then</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a:t>
            </a:r>
            <a:r>
              <a:rPr b="0" lang="en-US" sz="1200" spc="-1" strike="noStrike">
                <a:solidFill>
                  <a:srgbClr val="000000"/>
                </a:solidFill>
                <a:uFill>
                  <a:solidFill>
                    <a:srgbClr val="ffffff"/>
                  </a:solidFill>
                </a:uFill>
                <a:latin typeface="Courier 10 Pitch"/>
              </a:rPr>
              <a:t>xastir_udp_client localhost 2023 $MYCALL $MYPASS "${line:6}"</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a:t>
            </a:r>
            <a:r>
              <a:rPr b="0" lang="en-US" sz="1200" spc="-1" strike="noStrike">
                <a:solidFill>
                  <a:srgbClr val="000000"/>
                </a:solidFill>
                <a:uFill>
                  <a:solidFill>
                    <a:srgbClr val="ffffff"/>
                  </a:solidFill>
                </a:uFill>
                <a:latin typeface="Courier 10 Pitch"/>
              </a:rPr>
              <a:t>fi</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  </a:t>
            </a:r>
            <a:r>
              <a:rPr b="0" lang="en-US" sz="1200" spc="-1" strike="noStrike">
                <a:solidFill>
                  <a:srgbClr val="000000"/>
                </a:solidFill>
                <a:uFill>
                  <a:solidFill>
                    <a:srgbClr val="ffffff"/>
                  </a:solidFill>
                </a:uFill>
                <a:latin typeface="Courier 10 Pitch"/>
              </a:rPr>
              <a:t>fi</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done</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Courier 10 Pitch"/>
              </a:rPr>
              <a:t>#-----------------------</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Arial"/>
              </a:rPr>
              <a:t>Over in xastir you need to turn on "Enable Server Ports" in the Interface menu, make sure you're firwalled as xastir will start accepting packets from anyone who can authenticate using the basic callpass algorithm</a:t>
            </a:r>
            <a:endParaRPr b="0" lang="en-US" sz="2000" spc="-1" strike="noStrike">
              <a:solidFill>
                <a:srgbClr val="000000"/>
              </a:solidFill>
              <a:uFill>
                <a:solidFill>
                  <a:srgbClr val="ffffff"/>
                </a:solidFill>
              </a:uFill>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body"/>
          </p:nvPr>
        </p:nvSpPr>
        <p:spPr>
          <a:xfrm>
            <a:off x="777240" y="4777560"/>
            <a:ext cx="6217560" cy="5178960"/>
          </a:xfrm>
          <a:prstGeom prst="rect">
            <a:avLst/>
          </a:prstGeom>
        </p:spPr>
        <p:txBody>
          <a:bodyPr lIns="0" rIns="0" tIns="0" bIns="0"/>
          <a:p>
            <a:r>
              <a:rPr b="0" lang="en-US" sz="1000" spc="-1" strike="noStrike">
                <a:solidFill>
                  <a:srgbClr val="000000"/>
                </a:solidFill>
                <a:uFill>
                  <a:solidFill>
                    <a:srgbClr val="ffffff"/>
                  </a:solidFill>
                </a:uFill>
                <a:latin typeface="Courier 10 Pitch"/>
              </a:rPr>
              <a:t>!/bin/bash</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This script sets up pulseaudio virtual devices</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The following variables must be set to the names of your own microphone and speakers devices</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You can find their names with the following commands :</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pacmd list-sources</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pacmd list-source-outputs</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Use pavucontrol to make tests for your setup, and to make the runtime configuration</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Route you audio source to virtual1</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Record your sound (videoconference) from virtual2.monitor</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MICROPHONE="alsa_input.pci-0000_00_1b.0.analog-stereo"</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SPEAKERS="alsa_output.pci-0000_00_1b.0.analog-stereo"</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Create the null sinks</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virtual1 gets your audio source (mplayer ...) only</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virtual2 gets virtual1 + micro</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pactl load-module module-null-sink sink_name=virtual1 sink_properties=device.description="virtual1"</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pactl load-module module-null-sink sink_name=virtual2 sink_properties=device.description="virtual2"</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Now create the loopback devices, all arguments are optional and can be configured with pavucontrol</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pactl load-module module-loopback source=virtual1.monitor sink=$SPEAKERS</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pactl load-module module-loopback source=virtual1.monitor sink=virtual2</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pactl load-module module-loopback source=$MICROPHONE sink=virtual2</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If you struggle to find the correct values of your physical devices, you can also simply let these undefined, and configure evrything manually via pavucontrol</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pactl load-module module-loopback source=virtual1.monitor</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pactl load-module module-loopback source=virtual1.monitor sink=virtual2</a:t>
            </a:r>
            <a:endParaRPr b="0" lang="en-US" sz="2000" spc="-1" strike="noStrike">
              <a:solidFill>
                <a:srgbClr val="000000"/>
              </a:solidFill>
              <a:uFill>
                <a:solidFill>
                  <a:srgbClr val="ffffff"/>
                </a:solidFill>
              </a:uFill>
              <a:latin typeface="Arial"/>
            </a:endParaRPr>
          </a:p>
          <a:p>
            <a:r>
              <a:rPr b="0" lang="en-US" sz="1000" spc="-1" strike="noStrike">
                <a:solidFill>
                  <a:srgbClr val="000000"/>
                </a:solidFill>
                <a:uFill>
                  <a:solidFill>
                    <a:srgbClr val="ffffff"/>
                  </a:solidFill>
                </a:uFill>
                <a:latin typeface="Courier 10 Pitch"/>
              </a:rPr>
              <a:t># pactl load-module module-loopback sink=virtual2</a:t>
            </a:r>
            <a:endParaRPr b="0" lang="en-US" sz="2000" spc="-1" strike="noStrike">
              <a:solidFill>
                <a:srgbClr val="000000"/>
              </a:solidFill>
              <a:uFill>
                <a:solidFill>
                  <a:srgbClr val="ffffff"/>
                </a:solidFill>
              </a:uFill>
              <a:latin typeface="Arial"/>
            </a:endParaRPr>
          </a:p>
          <a:p>
            <a:endParaRPr b="0" lang="en-US" sz="2000" spc="-1" strike="noStrike">
              <a:solidFill>
                <a:srgbClr val="000000"/>
              </a:solidFill>
              <a:uFill>
                <a:solidFill>
                  <a:srgbClr val="ffffff"/>
                </a:solidFill>
              </a:uFill>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https://github.com/toadjaune/pulseaudio-config</a:t>
            </a:r>
            <a:endParaRPr b="0" lang="en-US"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292120" y="1768680"/>
            <a:ext cx="5495040" cy="4384440"/>
          </a:xfrm>
          <a:prstGeom prst="rect">
            <a:avLst/>
          </a:prstGeom>
          <a:ln>
            <a:noFill/>
          </a:ln>
        </p:spPr>
      </p:pic>
      <p:pic>
        <p:nvPicPr>
          <p:cNvPr id="38" name="" descr=""/>
          <p:cNvPicPr/>
          <p:nvPr/>
        </p:nvPicPr>
        <p:blipFill>
          <a:blip r:embed="rId3"/>
          <a:stretch/>
        </p:blipFill>
        <p:spPr>
          <a:xfrm>
            <a:off x="2292120" y="1768680"/>
            <a:ext cx="5495040" cy="43844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ACBFC112-02BC-4F39-95CE-FECE05062104}"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 Id="rId11"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slideLayout" Target="../slideLayouts/slideLayout3.xml"/><Relationship Id="rId7"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TextShape 1"/>
          <p:cNvSpPr txBox="1"/>
          <p:nvPr/>
        </p:nvSpPr>
        <p:spPr>
          <a:xfrm>
            <a:off x="438120" y="221256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Full Spectrum Cyber</a:t>
            </a:r>
            <a:endParaRPr b="0" lang="en-US" sz="4400" spc="-1" strike="noStrike">
              <a:solidFill>
                <a:srgbClr val="000000"/>
              </a:solidFill>
              <a:uFill>
                <a:solidFill>
                  <a:srgbClr val="ffffff"/>
                </a:solidFill>
              </a:uFill>
              <a:latin typeface="Arial"/>
            </a:endParaRPr>
          </a:p>
        </p:txBody>
      </p:sp>
      <p:sp>
        <p:nvSpPr>
          <p:cNvPr id="45" name="TextShape 2"/>
          <p:cNvSpPr txBox="1"/>
          <p:nvPr/>
        </p:nvSpPr>
        <p:spPr>
          <a:xfrm>
            <a:off x="504000" y="1769040"/>
            <a:ext cx="9071640" cy="4384440"/>
          </a:xfrm>
          <a:prstGeom prst="rect">
            <a:avLst/>
          </a:prstGeom>
          <a:noFill/>
          <a:ln>
            <a:noFill/>
          </a:ln>
        </p:spPr>
        <p:txBody>
          <a:bodyPr lIns="0" rIns="0" tIns="0" bIns="0" anchor="ctr"/>
          <a:p>
            <a:pPr algn="ctr"/>
            <a:r>
              <a:rPr b="0" lang="en-US" sz="3200" spc="-1" strike="noStrike">
                <a:solidFill>
                  <a:srgbClr val="000000"/>
                </a:solidFill>
                <a:uFill>
                  <a:solidFill>
                    <a:srgbClr val="ffffff"/>
                  </a:solidFill>
                </a:uFill>
                <a:latin typeface="Arial"/>
              </a:rPr>
              <a:t>SDR on Linux for the Noob</a:t>
            </a:r>
            <a:endParaRPr b="0" lang="en-US"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Multi Domain Situation Awareness</a:t>
            </a:r>
            <a:endParaRPr b="0" lang="en-US" sz="4400" spc="-1" strike="noStrike">
              <a:solidFill>
                <a:srgbClr val="000000"/>
              </a:solidFill>
              <a:uFill>
                <a:solidFill>
                  <a:srgbClr val="ffffff"/>
                </a:solidFill>
              </a:uFill>
              <a:latin typeface="Arial"/>
            </a:endParaRPr>
          </a:p>
        </p:txBody>
      </p:sp>
      <p:pic>
        <p:nvPicPr>
          <p:cNvPr id="90" name="" descr=""/>
          <p:cNvPicPr/>
          <p:nvPr/>
        </p:nvPicPr>
        <p:blipFill>
          <a:blip r:embed="rId1"/>
          <a:stretch/>
        </p:blipFill>
        <p:spPr>
          <a:xfrm>
            <a:off x="726480" y="1920240"/>
            <a:ext cx="645120" cy="645120"/>
          </a:xfrm>
          <a:prstGeom prst="rect">
            <a:avLst/>
          </a:prstGeom>
          <a:ln>
            <a:noFill/>
          </a:ln>
        </p:spPr>
      </p:pic>
      <p:pic>
        <p:nvPicPr>
          <p:cNvPr id="91" name="" descr=""/>
          <p:cNvPicPr/>
          <p:nvPr/>
        </p:nvPicPr>
        <p:blipFill>
          <a:blip r:embed="rId2"/>
          <a:stretch/>
        </p:blipFill>
        <p:spPr>
          <a:xfrm>
            <a:off x="548640" y="2456640"/>
            <a:ext cx="926640" cy="926640"/>
          </a:xfrm>
          <a:prstGeom prst="rect">
            <a:avLst/>
          </a:prstGeom>
          <a:ln>
            <a:noFill/>
          </a:ln>
        </p:spPr>
      </p:pic>
      <p:pic>
        <p:nvPicPr>
          <p:cNvPr id="92" name="" descr=""/>
          <p:cNvPicPr/>
          <p:nvPr/>
        </p:nvPicPr>
        <p:blipFill>
          <a:blip r:embed="rId3"/>
          <a:stretch/>
        </p:blipFill>
        <p:spPr>
          <a:xfrm>
            <a:off x="775440" y="3383280"/>
            <a:ext cx="504720" cy="504720"/>
          </a:xfrm>
          <a:prstGeom prst="rect">
            <a:avLst/>
          </a:prstGeom>
          <a:ln>
            <a:noFill/>
          </a:ln>
        </p:spPr>
      </p:pic>
      <p:pic>
        <p:nvPicPr>
          <p:cNvPr id="93" name="" descr=""/>
          <p:cNvPicPr/>
          <p:nvPr/>
        </p:nvPicPr>
        <p:blipFill>
          <a:blip r:embed="rId4"/>
          <a:stretch/>
        </p:blipFill>
        <p:spPr>
          <a:xfrm>
            <a:off x="726480" y="4206240"/>
            <a:ext cx="553680" cy="553680"/>
          </a:xfrm>
          <a:prstGeom prst="rect">
            <a:avLst/>
          </a:prstGeom>
          <a:ln>
            <a:noFill/>
          </a:ln>
        </p:spPr>
      </p:pic>
      <p:pic>
        <p:nvPicPr>
          <p:cNvPr id="94" name="" descr=""/>
          <p:cNvPicPr/>
          <p:nvPr/>
        </p:nvPicPr>
        <p:blipFill>
          <a:blip r:embed="rId5"/>
          <a:stretch/>
        </p:blipFill>
        <p:spPr>
          <a:xfrm>
            <a:off x="604800" y="4937760"/>
            <a:ext cx="766800" cy="766800"/>
          </a:xfrm>
          <a:prstGeom prst="rect">
            <a:avLst/>
          </a:prstGeom>
          <a:ln>
            <a:noFill/>
          </a:ln>
        </p:spPr>
      </p:pic>
      <p:sp>
        <p:nvSpPr>
          <p:cNvPr id="95" name="TextShape 2"/>
          <p:cNvSpPr txBox="1"/>
          <p:nvPr/>
        </p:nvSpPr>
        <p:spPr>
          <a:xfrm>
            <a:off x="1955880" y="2103120"/>
            <a:ext cx="1779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ADS-B, ACARS</a:t>
            </a:r>
            <a:endParaRPr b="0" lang="en-US" sz="1800" spc="-1" strike="noStrike">
              <a:solidFill>
                <a:srgbClr val="000000"/>
              </a:solidFill>
              <a:uFill>
                <a:solidFill>
                  <a:srgbClr val="ffffff"/>
                </a:solidFill>
              </a:uFill>
              <a:latin typeface="Arial"/>
            </a:endParaRPr>
          </a:p>
        </p:txBody>
      </p:sp>
      <p:sp>
        <p:nvSpPr>
          <p:cNvPr id="96" name="TextShape 3"/>
          <p:cNvSpPr txBox="1"/>
          <p:nvPr/>
        </p:nvSpPr>
        <p:spPr>
          <a:xfrm>
            <a:off x="2010960" y="2762640"/>
            <a:ext cx="54936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AIS</a:t>
            </a:r>
            <a:endParaRPr b="0" lang="en-US" sz="1800" spc="-1" strike="noStrike">
              <a:solidFill>
                <a:srgbClr val="000000"/>
              </a:solidFill>
              <a:uFill>
                <a:solidFill>
                  <a:srgbClr val="ffffff"/>
                </a:solidFill>
              </a:uFill>
              <a:latin typeface="Arial"/>
            </a:endParaRPr>
          </a:p>
        </p:txBody>
      </p:sp>
      <p:sp>
        <p:nvSpPr>
          <p:cNvPr id="97" name="TextShape 4"/>
          <p:cNvSpPr txBox="1"/>
          <p:nvPr/>
        </p:nvSpPr>
        <p:spPr>
          <a:xfrm>
            <a:off x="2010960" y="3474720"/>
            <a:ext cx="148680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ATCS, ATOS</a:t>
            </a:r>
            <a:endParaRPr b="0" lang="en-US" sz="1800" spc="-1" strike="noStrike">
              <a:solidFill>
                <a:srgbClr val="000000"/>
              </a:solidFill>
              <a:uFill>
                <a:solidFill>
                  <a:srgbClr val="ffffff"/>
                </a:solidFill>
              </a:uFill>
              <a:latin typeface="Arial"/>
            </a:endParaRPr>
          </a:p>
        </p:txBody>
      </p:sp>
      <p:sp>
        <p:nvSpPr>
          <p:cNvPr id="98" name="TextShape 5"/>
          <p:cNvSpPr txBox="1"/>
          <p:nvPr/>
        </p:nvSpPr>
        <p:spPr>
          <a:xfrm>
            <a:off x="2011680" y="4297680"/>
            <a:ext cx="106920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GPredict</a:t>
            </a:r>
            <a:endParaRPr b="0" lang="en-US" sz="1800" spc="-1" strike="noStrike">
              <a:solidFill>
                <a:srgbClr val="000000"/>
              </a:solidFill>
              <a:uFill>
                <a:solidFill>
                  <a:srgbClr val="ffffff"/>
                </a:solidFill>
              </a:uFill>
              <a:latin typeface="Arial"/>
            </a:endParaRPr>
          </a:p>
        </p:txBody>
      </p:sp>
      <p:sp>
        <p:nvSpPr>
          <p:cNvPr id="99" name="TextShape 6"/>
          <p:cNvSpPr txBox="1"/>
          <p:nvPr/>
        </p:nvSpPr>
        <p:spPr>
          <a:xfrm>
            <a:off x="2011680" y="5212080"/>
            <a:ext cx="131004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NOAA APT</a:t>
            </a:r>
            <a:endParaRPr b="0" lang="en-US" sz="1800" spc="-1" strike="noStrike">
              <a:solidFill>
                <a:srgbClr val="000000"/>
              </a:solidFill>
              <a:uFill>
                <a:solidFill>
                  <a:srgbClr val="ffffff"/>
                </a:solidFill>
              </a:uFill>
              <a:latin typeface="Arial"/>
            </a:endParaRPr>
          </a:p>
        </p:txBody>
      </p:sp>
      <p:pic>
        <p:nvPicPr>
          <p:cNvPr id="100" name="" descr=""/>
          <p:cNvPicPr/>
          <p:nvPr/>
        </p:nvPicPr>
        <p:blipFill>
          <a:blip r:embed="rId6"/>
          <a:stretch/>
        </p:blipFill>
        <p:spPr>
          <a:xfrm>
            <a:off x="732240" y="5836320"/>
            <a:ext cx="583920" cy="583920"/>
          </a:xfrm>
          <a:prstGeom prst="rect">
            <a:avLst/>
          </a:prstGeom>
          <a:ln>
            <a:noFill/>
          </a:ln>
        </p:spPr>
      </p:pic>
      <p:sp>
        <p:nvSpPr>
          <p:cNvPr id="101" name="TextShape 7"/>
          <p:cNvSpPr txBox="1"/>
          <p:nvPr/>
        </p:nvSpPr>
        <p:spPr>
          <a:xfrm>
            <a:off x="2012040" y="5968080"/>
            <a:ext cx="66384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GPS</a:t>
            </a:r>
            <a:endParaRPr b="0" lang="en-US" sz="1800" spc="-1" strike="noStrike">
              <a:solidFill>
                <a:srgbClr val="000000"/>
              </a:solidFill>
              <a:uFill>
                <a:solidFill>
                  <a:srgbClr val="ffffff"/>
                </a:solidFill>
              </a:uFill>
              <a:latin typeface="Arial"/>
            </a:endParaRPr>
          </a:p>
        </p:txBody>
      </p:sp>
      <p:pic>
        <p:nvPicPr>
          <p:cNvPr id="102" name="" descr=""/>
          <p:cNvPicPr/>
          <p:nvPr/>
        </p:nvPicPr>
        <p:blipFill>
          <a:blip r:embed="rId7"/>
          <a:stretch/>
        </p:blipFill>
        <p:spPr>
          <a:xfrm>
            <a:off x="5943600" y="1793520"/>
            <a:ext cx="949680" cy="949680"/>
          </a:xfrm>
          <a:prstGeom prst="rect">
            <a:avLst/>
          </a:prstGeom>
          <a:ln>
            <a:noFill/>
          </a:ln>
        </p:spPr>
      </p:pic>
      <p:sp>
        <p:nvSpPr>
          <p:cNvPr id="103" name="TextShape 8"/>
          <p:cNvSpPr txBox="1"/>
          <p:nvPr/>
        </p:nvSpPr>
        <p:spPr>
          <a:xfrm>
            <a:off x="7426080" y="2103120"/>
            <a:ext cx="80244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APRS</a:t>
            </a:r>
            <a:endParaRPr b="0" lang="en-US" sz="1800" spc="-1" strike="noStrike">
              <a:solidFill>
                <a:srgbClr val="000000"/>
              </a:solidFill>
              <a:uFill>
                <a:solidFill>
                  <a:srgbClr val="ffffff"/>
                </a:solidFill>
              </a:uFill>
              <a:latin typeface="Arial"/>
            </a:endParaRPr>
          </a:p>
        </p:txBody>
      </p:sp>
      <p:pic>
        <p:nvPicPr>
          <p:cNvPr id="104" name="" descr=""/>
          <p:cNvPicPr/>
          <p:nvPr/>
        </p:nvPicPr>
        <p:blipFill>
          <a:blip r:embed="rId8"/>
          <a:stretch/>
        </p:blipFill>
        <p:spPr>
          <a:xfrm>
            <a:off x="6130080" y="2651760"/>
            <a:ext cx="545040" cy="545040"/>
          </a:xfrm>
          <a:prstGeom prst="rect">
            <a:avLst/>
          </a:prstGeom>
          <a:ln>
            <a:noFill/>
          </a:ln>
        </p:spPr>
      </p:pic>
      <p:sp>
        <p:nvSpPr>
          <p:cNvPr id="105" name="TextShape 9"/>
          <p:cNvSpPr txBox="1"/>
          <p:nvPr/>
        </p:nvSpPr>
        <p:spPr>
          <a:xfrm>
            <a:off x="7427160" y="2762640"/>
            <a:ext cx="123084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GSM, LTE</a:t>
            </a:r>
            <a:endParaRPr b="0" lang="en-US" sz="1800" spc="-1" strike="noStrike">
              <a:solidFill>
                <a:srgbClr val="000000"/>
              </a:solidFill>
              <a:uFill>
                <a:solidFill>
                  <a:srgbClr val="ffffff"/>
                </a:solidFill>
              </a:uFill>
              <a:latin typeface="Arial"/>
            </a:endParaRPr>
          </a:p>
        </p:txBody>
      </p:sp>
      <p:pic>
        <p:nvPicPr>
          <p:cNvPr id="106" name="" descr=""/>
          <p:cNvPicPr/>
          <p:nvPr/>
        </p:nvPicPr>
        <p:blipFill>
          <a:blip r:embed="rId9"/>
          <a:stretch/>
        </p:blipFill>
        <p:spPr>
          <a:xfrm>
            <a:off x="6035040" y="3220560"/>
            <a:ext cx="819360" cy="819360"/>
          </a:xfrm>
          <a:prstGeom prst="rect">
            <a:avLst/>
          </a:prstGeom>
          <a:ln>
            <a:noFill/>
          </a:ln>
        </p:spPr>
      </p:pic>
      <p:sp>
        <p:nvSpPr>
          <p:cNvPr id="107" name="TextShape 10"/>
          <p:cNvSpPr txBox="1"/>
          <p:nvPr/>
        </p:nvSpPr>
        <p:spPr>
          <a:xfrm>
            <a:off x="7400520" y="3435840"/>
            <a:ext cx="87732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802.11</a:t>
            </a:r>
            <a:endParaRPr b="0" lang="en-US" sz="1800" spc="-1" strike="noStrike">
              <a:solidFill>
                <a:srgbClr val="000000"/>
              </a:solidFill>
              <a:uFill>
                <a:solidFill>
                  <a:srgbClr val="ffffff"/>
                </a:solidFill>
              </a:uFill>
              <a:latin typeface="Arial"/>
            </a:endParaRPr>
          </a:p>
        </p:txBody>
      </p:sp>
      <p:pic>
        <p:nvPicPr>
          <p:cNvPr id="108" name="" descr=""/>
          <p:cNvPicPr/>
          <p:nvPr/>
        </p:nvPicPr>
        <p:blipFill>
          <a:blip r:embed="rId10"/>
          <a:stretch/>
        </p:blipFill>
        <p:spPr>
          <a:xfrm>
            <a:off x="6126480" y="4114800"/>
            <a:ext cx="613440" cy="613440"/>
          </a:xfrm>
          <a:prstGeom prst="rect">
            <a:avLst/>
          </a:prstGeom>
          <a:ln>
            <a:noFill/>
          </a:ln>
        </p:spPr>
      </p:pic>
      <p:sp>
        <p:nvSpPr>
          <p:cNvPr id="109" name="TextShape 11"/>
          <p:cNvSpPr txBox="1"/>
          <p:nvPr/>
        </p:nvSpPr>
        <p:spPr>
          <a:xfrm>
            <a:off x="7417080" y="4199040"/>
            <a:ext cx="138780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FRS/GMRS</a:t>
            </a:r>
            <a:endParaRPr b="0" lang="en-US" sz="1800" spc="-1" strike="noStrike">
              <a:solidFill>
                <a:srgbClr val="000000"/>
              </a:solidFill>
              <a:uFill>
                <a:solidFill>
                  <a:srgbClr val="ffffff"/>
                </a:solidFill>
              </a:uFill>
              <a:latin typeface="Arial"/>
            </a:endParaRPr>
          </a:p>
        </p:txBody>
      </p:sp>
      <p:sp>
        <p:nvSpPr>
          <p:cNvPr id="110" name="TextShape 12"/>
          <p:cNvSpPr txBox="1"/>
          <p:nvPr/>
        </p:nvSpPr>
        <p:spPr>
          <a:xfrm>
            <a:off x="7417440" y="4955040"/>
            <a:ext cx="190296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P25 Digital Voice</a:t>
            </a:r>
            <a:endParaRPr b="0" lang="en-US" sz="1800" spc="-1" strike="noStrike">
              <a:solidFill>
                <a:srgbClr val="000000"/>
              </a:solidFill>
              <a:uFill>
                <a:solidFill>
                  <a:srgbClr val="ffffff"/>
                </a:solidFill>
              </a:uFill>
              <a:latin typeface="Arial"/>
            </a:endParaRPr>
          </a:p>
        </p:txBody>
      </p:sp>
      <p:sp>
        <p:nvSpPr>
          <p:cNvPr id="111" name="TextShape 13"/>
          <p:cNvSpPr txBox="1"/>
          <p:nvPr/>
        </p:nvSpPr>
        <p:spPr>
          <a:xfrm>
            <a:off x="7417440" y="5495040"/>
            <a:ext cx="115920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POCSAG</a:t>
            </a:r>
            <a:endParaRPr b="0" lang="en-US"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SDR Architecture</a:t>
            </a:r>
            <a:endParaRPr b="0" lang="en-US" sz="4400" spc="-1" strike="noStrike">
              <a:solidFill>
                <a:srgbClr val="000000"/>
              </a:solidFill>
              <a:uFill>
                <a:solidFill>
                  <a:srgbClr val="ffffff"/>
                </a:solidFill>
              </a:uFill>
              <a:latin typeface="Arial"/>
            </a:endParaRPr>
          </a:p>
        </p:txBody>
      </p:sp>
      <p:pic>
        <p:nvPicPr>
          <p:cNvPr id="113" name="" descr=""/>
          <p:cNvPicPr/>
          <p:nvPr/>
        </p:nvPicPr>
        <p:blipFill>
          <a:blip r:embed="rId1"/>
          <a:stretch/>
        </p:blipFill>
        <p:spPr>
          <a:xfrm>
            <a:off x="365760" y="2449440"/>
            <a:ext cx="3474720" cy="3474720"/>
          </a:xfrm>
          <a:prstGeom prst="rect">
            <a:avLst/>
          </a:prstGeom>
          <a:ln>
            <a:noFill/>
          </a:ln>
        </p:spPr>
      </p:pic>
      <p:pic>
        <p:nvPicPr>
          <p:cNvPr id="114" name="" descr=""/>
          <p:cNvPicPr/>
          <p:nvPr/>
        </p:nvPicPr>
        <p:blipFill>
          <a:blip r:embed="rId2"/>
          <a:stretch/>
        </p:blipFill>
        <p:spPr>
          <a:xfrm>
            <a:off x="5897880" y="2377440"/>
            <a:ext cx="3657600" cy="3657600"/>
          </a:xfrm>
          <a:prstGeom prst="rect">
            <a:avLst/>
          </a:prstGeom>
          <a:ln>
            <a:noFill/>
          </a:ln>
        </p:spPr>
      </p:pic>
      <p:pic>
        <p:nvPicPr>
          <p:cNvPr id="115" name="" descr=""/>
          <p:cNvPicPr/>
          <p:nvPr/>
        </p:nvPicPr>
        <p:blipFill>
          <a:blip r:embed="rId3"/>
          <a:stretch/>
        </p:blipFill>
        <p:spPr>
          <a:xfrm>
            <a:off x="5989320" y="2634480"/>
            <a:ext cx="3520440" cy="2303280"/>
          </a:xfrm>
          <a:prstGeom prst="rect">
            <a:avLst/>
          </a:prstGeom>
          <a:ln>
            <a:noFill/>
          </a:ln>
        </p:spPr>
      </p:pic>
      <p:sp>
        <p:nvSpPr>
          <p:cNvPr id="116" name="TextShape 2"/>
          <p:cNvSpPr txBox="1"/>
          <p:nvPr/>
        </p:nvSpPr>
        <p:spPr>
          <a:xfrm>
            <a:off x="274320" y="6583680"/>
            <a:ext cx="9501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Antenna | Cable (RG-48) (SMA) | SDR Device (USB) | Host Computer | Application Software</a:t>
            </a:r>
            <a:endParaRPr b="0" lang="en-US" sz="1800" spc="-1" strike="noStrike">
              <a:solidFill>
                <a:srgbClr val="000000"/>
              </a:solidFill>
              <a:uFill>
                <a:solidFill>
                  <a:srgbClr val="ffffff"/>
                </a:solidFill>
              </a:uFill>
              <a:latin typeface="Arial"/>
            </a:endParaRPr>
          </a:p>
        </p:txBody>
      </p:sp>
      <p:pic>
        <p:nvPicPr>
          <p:cNvPr id="117" name="" descr=""/>
          <p:cNvPicPr/>
          <p:nvPr/>
        </p:nvPicPr>
        <p:blipFill>
          <a:blip r:embed="rId4"/>
          <a:stretch/>
        </p:blipFill>
        <p:spPr>
          <a:xfrm>
            <a:off x="3840480" y="2590200"/>
            <a:ext cx="1707480" cy="1707480"/>
          </a:xfrm>
          <a:prstGeom prst="rect">
            <a:avLst/>
          </a:prstGeom>
          <a:ln>
            <a:noFill/>
          </a:ln>
        </p:spPr>
      </p:pic>
      <p:pic>
        <p:nvPicPr>
          <p:cNvPr id="118" name="" descr=""/>
          <p:cNvPicPr/>
          <p:nvPr/>
        </p:nvPicPr>
        <p:blipFill>
          <a:blip r:embed="rId5"/>
          <a:stretch/>
        </p:blipFill>
        <p:spPr>
          <a:xfrm>
            <a:off x="3749040" y="4023360"/>
            <a:ext cx="2016360" cy="126864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0" name="TextShape 2"/>
          <p:cNvSpPr txBox="1"/>
          <p:nvPr/>
        </p:nvSpPr>
        <p:spPr>
          <a:xfrm>
            <a:off x="504000" y="1769040"/>
            <a:ext cx="9071640" cy="4384440"/>
          </a:xfrm>
          <a:prstGeom prst="rect">
            <a:avLst/>
          </a:prstGeom>
          <a:noFill/>
          <a:ln>
            <a:noFill/>
          </a:ln>
        </p:spPr>
        <p:txBody>
          <a:bodyPr lIns="0" rIns="0" tIns="0" bIns="0" anchor="ctr"/>
          <a:p>
            <a:pPr algn="ctr"/>
            <a:r>
              <a:rPr b="0" lang="en-US" sz="3200" spc="-1" strike="noStrike">
                <a:solidFill>
                  <a:srgbClr val="000000"/>
                </a:solidFill>
                <a:uFill>
                  <a:solidFill>
                    <a:srgbClr val="ffffff"/>
                  </a:solidFill>
                </a:uFill>
                <a:latin typeface="Arial"/>
              </a:rPr>
              <a:t>Devices</a:t>
            </a:r>
            <a:endParaRPr b="0" lang="en-US" sz="32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SDR Device: RTL-SDR</a:t>
            </a:r>
            <a:endParaRPr b="0" lang="en-US" sz="4400" spc="-1" strike="noStrike">
              <a:solidFill>
                <a:srgbClr val="000000"/>
              </a:solidFill>
              <a:uFill>
                <a:solidFill>
                  <a:srgbClr val="ffffff"/>
                </a:solidFill>
              </a:uFill>
              <a:latin typeface="Arial"/>
            </a:endParaRPr>
          </a:p>
        </p:txBody>
      </p:sp>
      <p:sp>
        <p:nvSpPr>
          <p:cNvPr id="122" name="TextShape 2"/>
          <p:cNvSpPr txBox="1"/>
          <p:nvPr/>
        </p:nvSpPr>
        <p:spPr>
          <a:xfrm>
            <a:off x="3865680" y="1769040"/>
            <a:ext cx="564408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RTLSDR_PCB</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Cost: $10 – 22 USD</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Frequency Range: approx. 24 MHz – 1766 MHz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(below 24 MHz available on RTL-SDR.com V3 dongles)</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ADC Resolution: 8 Bits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Max Bandwidth: 3.2 MHz / 2.4 or 2.8 MHz max stable.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TX/RX: RX Only</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$40 Low Frequency (&gt;</a:t>
            </a:r>
            <a:r>
              <a:rPr b="0" lang="en-US" sz="3200" spc="-1" strike="noStrike">
                <a:solidFill>
                  <a:srgbClr val="ff3333"/>
                </a:solidFill>
                <a:uFill>
                  <a:solidFill>
                    <a:srgbClr val="ffffff"/>
                  </a:solidFill>
                </a:uFill>
                <a:latin typeface="Arial"/>
              </a:rPr>
              <a:t>100KHz)</a:t>
            </a:r>
            <a:r>
              <a:rPr b="0" lang="en-US" sz="3200" spc="-1" strike="noStrike">
                <a:solidFill>
                  <a:srgbClr val="000000"/>
                </a:solidFill>
                <a:uFill>
                  <a:solidFill>
                    <a:srgbClr val="ffffff"/>
                  </a:solidFill>
                </a:uFill>
                <a:latin typeface="Arial"/>
              </a:rPr>
              <a:t> via Ham It Up</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$40Extended Versions </a:t>
            </a:r>
            <a:r>
              <a:rPr b="0" lang="en-US" sz="3200" spc="-1" strike="noStrike">
                <a:solidFill>
                  <a:srgbClr val="ff3333"/>
                </a:solidFill>
                <a:uFill>
                  <a:solidFill>
                    <a:srgbClr val="ffffff"/>
                  </a:solidFill>
                </a:uFill>
                <a:latin typeface="Arial"/>
              </a:rPr>
              <a:t>65MHz-2300MHz</a:t>
            </a:r>
            <a:endParaRPr b="0" lang="en-US" sz="3200" spc="-1" strike="noStrike">
              <a:solidFill>
                <a:srgbClr val="000000"/>
              </a:solidFill>
              <a:uFill>
                <a:solidFill>
                  <a:srgbClr val="ffffff"/>
                </a:solidFill>
              </a:uFill>
              <a:latin typeface="Arial"/>
            </a:endParaRPr>
          </a:p>
        </p:txBody>
      </p:sp>
      <p:pic>
        <p:nvPicPr>
          <p:cNvPr id="123" name="" descr=""/>
          <p:cNvPicPr/>
          <p:nvPr/>
        </p:nvPicPr>
        <p:blipFill>
          <a:blip r:embed="rId1"/>
          <a:stretch/>
        </p:blipFill>
        <p:spPr>
          <a:xfrm>
            <a:off x="274320" y="1928880"/>
            <a:ext cx="3557520" cy="3557520"/>
          </a:xfrm>
          <a:prstGeom prst="rect">
            <a:avLst/>
          </a:prstGeom>
          <a:ln>
            <a:noFill/>
          </a:ln>
        </p:spPr>
      </p:pic>
      <p:sp>
        <p:nvSpPr>
          <p:cNvPr id="124" name="TextShape 3"/>
          <p:cNvSpPr txBox="1"/>
          <p:nvPr/>
        </p:nvSpPr>
        <p:spPr>
          <a:xfrm>
            <a:off x="1189080" y="6387120"/>
            <a:ext cx="7686360" cy="290160"/>
          </a:xfrm>
          <a:prstGeom prst="rect">
            <a:avLst/>
          </a:prstGeom>
          <a:noFill/>
          <a:ln>
            <a:noFill/>
          </a:ln>
        </p:spPr>
        <p:txBody>
          <a:bodyPr lIns="90000" rIns="90000" tIns="45000" bIns="45000"/>
          <a:p>
            <a:r>
              <a:rPr b="0" lang="en-US" sz="1400" spc="-1" strike="noStrike">
                <a:solidFill>
                  <a:srgbClr val="000000"/>
                </a:solidFill>
                <a:uFill>
                  <a:solidFill>
                    <a:srgbClr val="ffffff"/>
                  </a:solidFill>
                </a:uFill>
                <a:latin typeface="Arial"/>
              </a:rPr>
              <a:t>https://www.amazon.com/NooElec-NESDR-SMArt-Enclosure-R820T2-Based/dp/B01GDN1T4S</a:t>
            </a:r>
            <a:endParaRPr b="0" lang="en-US" sz="1800" spc="-1" strike="noStrike">
              <a:solidFill>
                <a:srgbClr val="000000"/>
              </a:solidFill>
              <a:uFill>
                <a:solidFill>
                  <a:srgbClr val="ffffff"/>
                </a:solidFill>
              </a:uFill>
              <a:latin typeface="Arial"/>
            </a:endParaRPr>
          </a:p>
        </p:txBody>
      </p:sp>
      <p:sp>
        <p:nvSpPr>
          <p:cNvPr id="125" name="TextShape 4"/>
          <p:cNvSpPr txBox="1"/>
          <p:nvPr/>
        </p:nvSpPr>
        <p:spPr>
          <a:xfrm>
            <a:off x="1188720" y="6766560"/>
            <a:ext cx="5784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http://www.rtl-sdr.com/roundup-software-defined-radios/</a:t>
            </a:r>
            <a:endParaRPr b="0" lang="en-US"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SDR Device: HackRF One </a:t>
            </a:r>
            <a:endParaRPr b="0" lang="en-US" sz="4400" spc="-1" strike="noStrike">
              <a:solidFill>
                <a:srgbClr val="000000"/>
              </a:solidFill>
              <a:uFill>
                <a:solidFill>
                  <a:srgbClr val="ffffff"/>
                </a:solidFill>
              </a:uFill>
              <a:latin typeface="Arial"/>
            </a:endParaRPr>
          </a:p>
        </p:txBody>
      </p:sp>
      <p:sp>
        <p:nvSpPr>
          <p:cNvPr id="127" name="TextShape 2"/>
          <p:cNvSpPr txBox="1"/>
          <p:nvPr/>
        </p:nvSpPr>
        <p:spPr>
          <a:xfrm>
            <a:off x="3865680" y="1769040"/>
            <a:ext cx="564408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$300</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half-duplex transceiver</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operating freq: 1 MHz to 6 GHz</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supported sample rates: 2 Msps to 20 Msps (quadrature)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resolution: 8 bits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interface: High Speed USB (with USB Micro-B connector)</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power supply: USB bus power</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software-controlled antenna port power (max 50 mA at 3.3 V)</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SMA female antenna connector (50 ohms)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SMA female clock input and output for synchronization</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convenient buttons for programming</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pin headers for expansion</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portable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open source</a:t>
            </a:r>
            <a:endParaRPr b="0" lang="en-US" sz="3200" spc="-1" strike="noStrike">
              <a:solidFill>
                <a:srgbClr val="000000"/>
              </a:solidFill>
              <a:uFill>
                <a:solidFill>
                  <a:srgbClr val="ffffff"/>
                </a:solidFill>
              </a:uFill>
              <a:latin typeface="Arial"/>
            </a:endParaRPr>
          </a:p>
        </p:txBody>
      </p:sp>
      <p:pic>
        <p:nvPicPr>
          <p:cNvPr id="128" name="" descr=""/>
          <p:cNvPicPr/>
          <p:nvPr/>
        </p:nvPicPr>
        <p:blipFill>
          <a:blip r:embed="rId1"/>
          <a:stretch/>
        </p:blipFill>
        <p:spPr>
          <a:xfrm>
            <a:off x="726840" y="2743200"/>
            <a:ext cx="3052080" cy="1920240"/>
          </a:xfrm>
          <a:prstGeom prst="rect">
            <a:avLst/>
          </a:prstGeom>
          <a:ln>
            <a:noFill/>
          </a:ln>
        </p:spPr>
      </p:pic>
      <p:sp>
        <p:nvSpPr>
          <p:cNvPr id="129" name="TextShape 3"/>
          <p:cNvSpPr txBox="1"/>
          <p:nvPr/>
        </p:nvSpPr>
        <p:spPr>
          <a:xfrm>
            <a:off x="1188720" y="6675120"/>
            <a:ext cx="568836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https://github.com/mossmann/hackrf/wiki/HackRF-One</a:t>
            </a: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SDR Device: BladeRF </a:t>
            </a:r>
            <a:endParaRPr b="0" lang="en-US" sz="4400" spc="-1" strike="noStrike">
              <a:solidFill>
                <a:srgbClr val="000000"/>
              </a:solidFill>
              <a:uFill>
                <a:solidFill>
                  <a:srgbClr val="ffffff"/>
                </a:solidFill>
              </a:uFill>
              <a:latin typeface="Arial"/>
            </a:endParaRPr>
          </a:p>
        </p:txBody>
      </p:sp>
      <p:sp>
        <p:nvSpPr>
          <p:cNvPr id="131" name="TextShape 2"/>
          <p:cNvSpPr txBox="1"/>
          <p:nvPr/>
        </p:nvSpPr>
        <p:spPr>
          <a:xfrm>
            <a:off x="3865680" y="1769040"/>
            <a:ext cx="5644080" cy="4384440"/>
          </a:xfrm>
          <a:prstGeom prst="rect">
            <a:avLst/>
          </a:prstGeom>
          <a:noFill/>
          <a:ln>
            <a:noFill/>
          </a:ln>
        </p:spPr>
        <p:txBody>
          <a:bodyPr lIns="0" rIns="0" tIns="0" bIns="0"/>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Cost</a:t>
            </a:r>
            <a:r>
              <a:rPr b="0"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$420 USD (x40), $650 USD (x115)</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Frequency Range:</a:t>
            </a:r>
            <a:r>
              <a:rPr b="0"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300 MHz – 3.8 GHz</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ADC Resolution:</a:t>
            </a:r>
            <a:r>
              <a:rPr b="0" lang="en-US" sz="3200" spc="-1" strike="noStrike">
                <a:solidFill>
                  <a:srgbClr val="000000"/>
                </a:solidFill>
                <a:uFill>
                  <a:solidFill>
                    <a:srgbClr val="ffffff"/>
                  </a:solidFill>
                </a:uFill>
                <a:latin typeface="Arial"/>
              </a:rPr>
              <a:t> 12 Bits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Max Bandwidth:</a:t>
            </a:r>
            <a:r>
              <a:rPr b="0" lang="en-US" sz="3200" spc="-1" strike="noStrike">
                <a:solidFill>
                  <a:srgbClr val="000000"/>
                </a:solidFill>
                <a:uFill>
                  <a:solidFill>
                    <a:srgbClr val="ffffff"/>
                  </a:solidFill>
                </a:uFill>
                <a:latin typeface="Arial"/>
              </a:rPr>
              <a:t> 28 MHz</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TX/RX:</a:t>
            </a:r>
            <a:r>
              <a:rPr b="0" lang="en-US" sz="3200" spc="-1" strike="noStrike">
                <a:solidFill>
                  <a:srgbClr val="000000"/>
                </a:solidFill>
                <a:uFill>
                  <a:solidFill>
                    <a:srgbClr val="ffffff"/>
                  </a:solidFill>
                </a:uFill>
                <a:latin typeface="Arial"/>
              </a:rPr>
              <a:t> TX and RX (Full Duplex)</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Preselectors:</a:t>
            </a:r>
            <a:r>
              <a:rPr b="0" lang="en-US" sz="3200" spc="-1" strike="noStrike">
                <a:solidFill>
                  <a:srgbClr val="000000"/>
                </a:solidFill>
                <a:uFill>
                  <a:solidFill>
                    <a:srgbClr val="ffffff"/>
                  </a:solidFill>
                </a:uFill>
                <a:latin typeface="Arial"/>
              </a:rPr>
              <a:t> None</a:t>
            </a:r>
            <a:endParaRPr b="0" lang="en-US" sz="3200" spc="-1" strike="noStrike">
              <a:solidFill>
                <a:srgbClr val="000000"/>
              </a:solidFill>
              <a:uFill>
                <a:solidFill>
                  <a:srgbClr val="ffffff"/>
                </a:solidFill>
              </a:uFill>
              <a:latin typeface="Arial"/>
            </a:endParaRPr>
          </a:p>
        </p:txBody>
      </p:sp>
      <p:pic>
        <p:nvPicPr>
          <p:cNvPr id="132" name="" descr=""/>
          <p:cNvPicPr/>
          <p:nvPr/>
        </p:nvPicPr>
        <p:blipFill>
          <a:blip r:embed="rId1"/>
          <a:stretch/>
        </p:blipFill>
        <p:spPr>
          <a:xfrm>
            <a:off x="815760" y="2737800"/>
            <a:ext cx="2933280" cy="2199960"/>
          </a:xfrm>
          <a:prstGeom prst="rect">
            <a:avLst/>
          </a:prstGeom>
          <a:ln>
            <a:noFill/>
          </a:ln>
        </p:spPr>
      </p:pic>
      <p:sp>
        <p:nvSpPr>
          <p:cNvPr id="133" name="TextShape 3"/>
          <p:cNvSpPr txBox="1"/>
          <p:nvPr/>
        </p:nvSpPr>
        <p:spPr>
          <a:xfrm>
            <a:off x="1188720" y="6766560"/>
            <a:ext cx="578448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http://www.rtl-sdr.com/roundup-software-defined-radios/</a:t>
            </a:r>
            <a:endParaRPr b="0" lang="en-US"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5" name="TextShape 2"/>
          <p:cNvSpPr txBox="1"/>
          <p:nvPr/>
        </p:nvSpPr>
        <p:spPr>
          <a:xfrm>
            <a:off x="504000" y="1769040"/>
            <a:ext cx="9071640" cy="4384440"/>
          </a:xfrm>
          <a:prstGeom prst="rect">
            <a:avLst/>
          </a:prstGeom>
          <a:noFill/>
          <a:ln>
            <a:noFill/>
          </a:ln>
        </p:spPr>
        <p:txBody>
          <a:bodyPr lIns="0" rIns="0" tIns="0" bIns="0" anchor="ctr"/>
          <a:p>
            <a:pPr algn="ctr"/>
            <a:r>
              <a:rPr b="0" lang="en-US" sz="3200" spc="-1" strike="noStrike">
                <a:solidFill>
                  <a:srgbClr val="000000"/>
                </a:solidFill>
                <a:uFill>
                  <a:solidFill>
                    <a:srgbClr val="ffffff"/>
                  </a:solidFill>
                </a:uFill>
                <a:latin typeface="Arial"/>
              </a:rPr>
              <a:t>Setups</a:t>
            </a:r>
            <a:endParaRPr b="0" lang="en-US" sz="32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GPS</a:t>
            </a:r>
            <a:endParaRPr b="0" lang="en-US" sz="4400" spc="-1" strike="noStrike">
              <a:solidFill>
                <a:srgbClr val="000000"/>
              </a:solidFill>
              <a:uFill>
                <a:solidFill>
                  <a:srgbClr val="ffffff"/>
                </a:solidFill>
              </a:uFill>
              <a:latin typeface="Arial"/>
            </a:endParaRPr>
          </a:p>
        </p:txBody>
      </p:sp>
      <p:sp>
        <p:nvSpPr>
          <p:cNvPr id="137" name="TextShape 2"/>
          <p:cNvSpPr txBox="1"/>
          <p:nvPr/>
        </p:nvSpPr>
        <p:spPr>
          <a:xfrm>
            <a:off x="5120640" y="1769040"/>
            <a:ext cx="4455000" cy="4384440"/>
          </a:xfrm>
          <a:prstGeom prst="rect">
            <a:avLst/>
          </a:prstGeom>
          <a:noFill/>
          <a:ln>
            <a:noFill/>
          </a:ln>
        </p:spPr>
        <p:txBody>
          <a:bodyPr lIns="0" rIns="0" tIns="0" bIns="0"/>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Antenna</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Ceramic 1” square</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Bias-T (5V)</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Frequencies</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1575.42 MHz</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Software:</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gnss-sdr</a:t>
            </a:r>
            <a:endParaRPr b="0" lang="en-US" sz="2800" spc="-1" strike="noStrike">
              <a:solidFill>
                <a:srgbClr val="000000"/>
              </a:solidFill>
              <a:uFill>
                <a:solidFill>
                  <a:srgbClr val="ffffff"/>
                </a:solidFill>
              </a:uFill>
              <a:latin typeface="Arial"/>
            </a:endParaRPr>
          </a:p>
        </p:txBody>
      </p:sp>
      <p:pic>
        <p:nvPicPr>
          <p:cNvPr id="138" name="" descr=""/>
          <p:cNvPicPr/>
          <p:nvPr/>
        </p:nvPicPr>
        <p:blipFill>
          <a:blip r:embed="rId1"/>
          <a:stretch/>
        </p:blipFill>
        <p:spPr>
          <a:xfrm>
            <a:off x="731520" y="1646280"/>
            <a:ext cx="3047760" cy="2285640"/>
          </a:xfrm>
          <a:prstGeom prst="rect">
            <a:avLst/>
          </a:prstGeom>
          <a:ln>
            <a:noFill/>
          </a:ln>
        </p:spPr>
      </p:pic>
      <p:pic>
        <p:nvPicPr>
          <p:cNvPr id="139" name="" descr=""/>
          <p:cNvPicPr/>
          <p:nvPr/>
        </p:nvPicPr>
        <p:blipFill>
          <a:blip r:embed="rId2"/>
          <a:stretch/>
        </p:blipFill>
        <p:spPr>
          <a:xfrm rot="25800">
            <a:off x="781920" y="4240080"/>
            <a:ext cx="2502720" cy="187704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ADSB: dump1090</a:t>
            </a:r>
            <a:endParaRPr b="0" lang="en-US" sz="4400" spc="-1" strike="noStrike">
              <a:solidFill>
                <a:srgbClr val="000000"/>
              </a:solidFill>
              <a:uFill>
                <a:solidFill>
                  <a:srgbClr val="ffffff"/>
                </a:solidFill>
              </a:uFill>
              <a:latin typeface="Arial"/>
            </a:endParaRPr>
          </a:p>
        </p:txBody>
      </p:sp>
      <p:sp>
        <p:nvSpPr>
          <p:cNvPr id="141" name="TextShape 2"/>
          <p:cNvSpPr txBox="1"/>
          <p:nvPr/>
        </p:nvSpPr>
        <p:spPr>
          <a:xfrm>
            <a:off x="5120640" y="1733040"/>
            <a:ext cx="4455000" cy="4384440"/>
          </a:xfrm>
          <a:prstGeom prst="rect">
            <a:avLst/>
          </a:prstGeom>
          <a:noFill/>
          <a:ln>
            <a:noFill/>
          </a:ln>
        </p:spPr>
        <p:txBody>
          <a:bodyPr lIns="0" rIns="0" tIns="0" bIns="0"/>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Antenna</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70cm/2m (?)</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Frequencies</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1575.42 MHz</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Software:</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dump1090 </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--net </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Http:8080</a:t>
            </a:r>
            <a:endParaRPr b="0" lang="en-US" sz="20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Http:3000x data</a:t>
            </a:r>
            <a:endParaRPr b="0" lang="en-US" sz="20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--interactive</a:t>
            </a:r>
            <a:endParaRPr b="0" lang="en-US" sz="24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Issues</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 </a:t>
            </a:r>
            <a:r>
              <a:rPr b="0" lang="en-US" sz="2800" spc="-1" strike="noStrike">
                <a:solidFill>
                  <a:srgbClr val="000000"/>
                </a:solidFill>
                <a:uFill>
                  <a:solidFill>
                    <a:srgbClr val="ffffff"/>
                  </a:solidFill>
                </a:uFill>
                <a:latin typeface="Arial"/>
              </a:rPr>
              <a:t>with directory structure</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Gmap.html and binary in same dir</a:t>
            </a:r>
            <a:endParaRPr b="0" lang="en-US" sz="2800" spc="-1" strike="noStrike">
              <a:solidFill>
                <a:srgbClr val="000000"/>
              </a:solidFill>
              <a:uFill>
                <a:solidFill>
                  <a:srgbClr val="ffffff"/>
                </a:solidFill>
              </a:uFill>
              <a:latin typeface="Arial"/>
            </a:endParaRPr>
          </a:p>
        </p:txBody>
      </p:sp>
      <p:pic>
        <p:nvPicPr>
          <p:cNvPr id="142" name="" descr=""/>
          <p:cNvPicPr/>
          <p:nvPr/>
        </p:nvPicPr>
        <p:blipFill>
          <a:blip r:embed="rId1"/>
          <a:stretch/>
        </p:blipFill>
        <p:spPr>
          <a:xfrm>
            <a:off x="724320" y="1005840"/>
            <a:ext cx="2018880" cy="5705280"/>
          </a:xfrm>
          <a:prstGeom prst="rect">
            <a:avLst/>
          </a:prstGeom>
          <a:ln>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NOAA APT</a:t>
            </a:r>
            <a:endParaRPr b="0" lang="en-US" sz="4400" spc="-1" strike="noStrike">
              <a:solidFill>
                <a:srgbClr val="000000"/>
              </a:solidFill>
              <a:uFill>
                <a:solidFill>
                  <a:srgbClr val="ffffff"/>
                </a:solidFill>
              </a:uFill>
              <a:latin typeface="Arial"/>
            </a:endParaRPr>
          </a:p>
        </p:txBody>
      </p:sp>
      <p:sp>
        <p:nvSpPr>
          <p:cNvPr id="144" name="TextShape 2"/>
          <p:cNvSpPr txBox="1"/>
          <p:nvPr/>
        </p:nvSpPr>
        <p:spPr>
          <a:xfrm>
            <a:off x="4023360" y="1742040"/>
            <a:ext cx="5394960" cy="4841640"/>
          </a:xfrm>
          <a:prstGeom prst="rect">
            <a:avLst/>
          </a:prstGeom>
          <a:noFill/>
          <a:ln>
            <a:noFill/>
          </a:ln>
        </p:spPr>
        <p:txBody>
          <a:bodyPr lIns="0" rIns="0" tIns="0" bIns="0"/>
          <a:p>
            <a:pPr marL="432000" indent="-324000">
              <a:buClr>
                <a:srgbClr val="000000"/>
              </a:buClr>
              <a:buSzPct val="45000"/>
              <a:buFont typeface="Wingdings" charset="2"/>
              <a:buChar char=""/>
            </a:pPr>
            <a:r>
              <a:rPr b="1" lang="en-US" sz="2800" spc="-1" strike="noStrike">
                <a:solidFill>
                  <a:srgbClr val="000000"/>
                </a:solidFill>
                <a:uFill>
                  <a:solidFill>
                    <a:srgbClr val="ffffff"/>
                  </a:solidFill>
                </a:uFill>
                <a:latin typeface="Arial"/>
              </a:rPr>
              <a:t>Automatic Picture Transmission</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Antenna</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QFH for Satellites</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Frequencies</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NOAA 15: 137.620</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NOAA 18: 137.9125</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NOAA 19: 137.100</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Software:</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gpredict + gqrx + wxtoimg</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virtual audio cable</a:t>
            </a:r>
            <a:endParaRPr b="0" lang="en-US" sz="2800" spc="-1" strike="noStrike">
              <a:solidFill>
                <a:srgbClr val="000000"/>
              </a:solidFill>
              <a:uFill>
                <a:solidFill>
                  <a:srgbClr val="ffffff"/>
                </a:solidFill>
              </a:uFill>
              <a:latin typeface="Arial"/>
            </a:endParaRPr>
          </a:p>
        </p:txBody>
      </p:sp>
      <p:pic>
        <p:nvPicPr>
          <p:cNvPr id="145" name="" descr=""/>
          <p:cNvPicPr/>
          <p:nvPr/>
        </p:nvPicPr>
        <p:blipFill>
          <a:blip r:embed="rId1"/>
          <a:stretch/>
        </p:blipFill>
        <p:spPr>
          <a:xfrm>
            <a:off x="731520" y="1828800"/>
            <a:ext cx="2743200" cy="484308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Software Defined Radio</a:t>
            </a:r>
            <a:endParaRPr b="0" lang="en-US" sz="4400" spc="-1" strike="noStrike">
              <a:solidFill>
                <a:srgbClr val="000000"/>
              </a:solidFill>
              <a:uFill>
                <a:solidFill>
                  <a:srgbClr val="ffffff"/>
                </a:solidFill>
              </a:uFill>
              <a:latin typeface="Arial"/>
            </a:endParaRPr>
          </a:p>
        </p:txBody>
      </p:sp>
      <p:sp>
        <p:nvSpPr>
          <p:cNvPr id="47"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666666"/>
                </a:solidFill>
                <a:uFill>
                  <a:solidFill>
                    <a:srgbClr val="ffffff"/>
                  </a:solidFill>
                </a:uFill>
                <a:latin typeface="Arial"/>
              </a:rPr>
              <a:t>Radio components such as </a:t>
            </a:r>
            <a:r>
              <a:rPr b="1" lang="en-US" sz="3200" spc="-1" strike="noStrike">
                <a:solidFill>
                  <a:srgbClr val="000000"/>
                </a:solidFill>
                <a:uFill>
                  <a:solidFill>
                    <a:srgbClr val="ffffff"/>
                  </a:solidFill>
                </a:uFill>
                <a:latin typeface="Arial"/>
              </a:rPr>
              <a:t>modulators</a:t>
            </a:r>
            <a:r>
              <a:rPr b="0" lang="en-US" sz="3200" spc="-1" strike="noStrike">
                <a:solidFill>
                  <a:srgbClr val="666666"/>
                </a:solidFill>
                <a:uFill>
                  <a:solidFill>
                    <a:srgbClr val="ffffff"/>
                  </a:solidFill>
                </a:uFill>
                <a:latin typeface="Arial"/>
              </a:rPr>
              <a:t>, </a:t>
            </a:r>
            <a:r>
              <a:rPr b="1" lang="en-US" sz="3200" spc="-1" strike="noStrike">
                <a:solidFill>
                  <a:srgbClr val="000000"/>
                </a:solidFill>
                <a:uFill>
                  <a:solidFill>
                    <a:srgbClr val="ffffff"/>
                  </a:solidFill>
                </a:uFill>
                <a:latin typeface="Arial"/>
              </a:rPr>
              <a:t>demodulators</a:t>
            </a:r>
            <a:r>
              <a:rPr b="0" lang="en-US" sz="3200" spc="-1" strike="noStrike">
                <a:solidFill>
                  <a:srgbClr val="666666"/>
                </a:solidFill>
                <a:uFill>
                  <a:solidFill>
                    <a:srgbClr val="ffffff"/>
                  </a:solidFill>
                </a:uFill>
                <a:latin typeface="Arial"/>
              </a:rPr>
              <a:t> and </a:t>
            </a:r>
            <a:r>
              <a:rPr b="1" lang="en-US" sz="3200" spc="-1" strike="noStrike">
                <a:solidFill>
                  <a:srgbClr val="000000"/>
                </a:solidFill>
                <a:uFill>
                  <a:solidFill>
                    <a:srgbClr val="ffffff"/>
                  </a:solidFill>
                </a:uFill>
                <a:latin typeface="Arial"/>
              </a:rPr>
              <a:t>tuners</a:t>
            </a:r>
            <a:r>
              <a:rPr b="0" lang="en-US" sz="3200" spc="-1" strike="noStrike">
                <a:solidFill>
                  <a:srgbClr val="666666"/>
                </a:solidFill>
                <a:uFill>
                  <a:solidFill>
                    <a:srgbClr val="ffffff"/>
                  </a:solidFill>
                </a:uFill>
                <a:latin typeface="Arial"/>
              </a:rPr>
              <a:t> are traditionally implemented in hardware components.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666666"/>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666666"/>
                </a:solidFill>
                <a:uFill>
                  <a:solidFill>
                    <a:srgbClr val="ffffff"/>
                  </a:solidFill>
                </a:uFill>
                <a:latin typeface="Arial"/>
              </a:rPr>
              <a:t>The advent of modern computing allows most of these traditionally hardware based components to be </a:t>
            </a:r>
            <a:r>
              <a:rPr b="1" lang="en-US" sz="3200" spc="-1" strike="noStrike">
                <a:solidFill>
                  <a:srgbClr val="000000"/>
                </a:solidFill>
                <a:uFill>
                  <a:solidFill>
                    <a:srgbClr val="ffffff"/>
                  </a:solidFill>
                </a:uFill>
                <a:latin typeface="Arial"/>
              </a:rPr>
              <a:t>implemented into software</a:t>
            </a:r>
            <a:r>
              <a:rPr b="0" lang="en-US" sz="3200" spc="-1" strike="noStrike">
                <a:solidFill>
                  <a:srgbClr val="666666"/>
                </a:solidFill>
                <a:uFill>
                  <a:solidFill>
                    <a:srgbClr val="ffffff"/>
                  </a:solidFill>
                </a:uFill>
                <a:latin typeface="Arial"/>
              </a:rPr>
              <a:t> instead.</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666666"/>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666666"/>
                </a:solidFill>
                <a:uFill>
                  <a:solidFill>
                    <a:srgbClr val="ffffff"/>
                  </a:solidFill>
                </a:uFill>
                <a:latin typeface="Arial"/>
              </a:rPr>
              <a:t>Hence, the term software defined radio. This enables easy signal processing and thus </a:t>
            </a:r>
            <a:r>
              <a:rPr b="1" lang="en-US" sz="3200" spc="-1" strike="noStrike">
                <a:solidFill>
                  <a:srgbClr val="000000"/>
                </a:solidFill>
                <a:uFill>
                  <a:solidFill>
                    <a:srgbClr val="ffffff"/>
                  </a:solidFill>
                </a:uFill>
                <a:latin typeface="Arial"/>
              </a:rPr>
              <a:t>cheap wide band scanner radios</a:t>
            </a:r>
            <a:r>
              <a:rPr b="0" lang="en-US" sz="3200" spc="-1" strike="noStrike">
                <a:solidFill>
                  <a:srgbClr val="666666"/>
                </a:solidFill>
                <a:uFill>
                  <a:solidFill>
                    <a:srgbClr val="ffffff"/>
                  </a:solidFill>
                </a:uFill>
                <a:latin typeface="Arial"/>
              </a:rPr>
              <a:t> to be produced.</a:t>
            </a:r>
            <a:endParaRPr b="0" lang="en-US" sz="3200" spc="-1" strike="noStrike">
              <a:solidFill>
                <a:srgbClr val="000000"/>
              </a:solidFill>
              <a:uFill>
                <a:solidFill>
                  <a:srgbClr val="ffffff"/>
                </a:solidFill>
              </a:uFill>
              <a:latin typeface="Arial"/>
            </a:endParaRPr>
          </a:p>
        </p:txBody>
      </p:sp>
      <p:sp>
        <p:nvSpPr>
          <p:cNvPr id="48" name="TextShape 3"/>
          <p:cNvSpPr txBox="1"/>
          <p:nvPr/>
        </p:nvSpPr>
        <p:spPr>
          <a:xfrm>
            <a:off x="1046160" y="5943600"/>
            <a:ext cx="372096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http://www.rtl-sdr.com/about-rtl-sdr/</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Antenna: QHF</a:t>
            </a:r>
            <a:endParaRPr b="0" lang="en-US" sz="4400" spc="-1" strike="noStrike">
              <a:solidFill>
                <a:srgbClr val="000000"/>
              </a:solidFill>
              <a:uFill>
                <a:solidFill>
                  <a:srgbClr val="ffffff"/>
                </a:solidFill>
              </a:uFill>
              <a:latin typeface="Arial"/>
            </a:endParaRPr>
          </a:p>
        </p:txBody>
      </p:sp>
      <p:pic>
        <p:nvPicPr>
          <p:cNvPr id="147" name="" descr=""/>
          <p:cNvPicPr/>
          <p:nvPr/>
        </p:nvPicPr>
        <p:blipFill>
          <a:blip r:embed="rId1"/>
          <a:stretch/>
        </p:blipFill>
        <p:spPr>
          <a:xfrm>
            <a:off x="609480" y="1737360"/>
            <a:ext cx="4876920" cy="2743200"/>
          </a:xfrm>
          <a:prstGeom prst="rect">
            <a:avLst/>
          </a:prstGeom>
          <a:ln>
            <a:noFill/>
          </a:ln>
        </p:spPr>
      </p:pic>
      <p:pic>
        <p:nvPicPr>
          <p:cNvPr id="148" name="" descr=""/>
          <p:cNvPicPr/>
          <p:nvPr/>
        </p:nvPicPr>
        <p:blipFill>
          <a:blip r:embed="rId2"/>
          <a:stretch/>
        </p:blipFill>
        <p:spPr>
          <a:xfrm>
            <a:off x="6217920" y="2093400"/>
            <a:ext cx="2371320" cy="2295720"/>
          </a:xfrm>
          <a:prstGeom prst="rect">
            <a:avLst/>
          </a:prstGeom>
          <a:ln>
            <a:noFill/>
          </a:ln>
        </p:spPr>
      </p:pic>
      <p:sp>
        <p:nvSpPr>
          <p:cNvPr id="149" name="TextShape 2"/>
          <p:cNvSpPr txBox="1"/>
          <p:nvPr/>
        </p:nvSpPr>
        <p:spPr>
          <a:xfrm>
            <a:off x="457200" y="5335560"/>
            <a:ext cx="9071640" cy="1705320"/>
          </a:xfrm>
          <a:prstGeom prst="rect">
            <a:avLst/>
          </a:prstGeom>
          <a:noFill/>
          <a:ln>
            <a:noFill/>
          </a:ln>
        </p:spPr>
        <p:txBody>
          <a:bodyPr lIns="0" rIns="0" tIns="0" bIns="0"/>
          <a:p>
            <a:pPr marL="432000" indent="-324000">
              <a:buClr>
                <a:srgbClr val="000000"/>
              </a:buClr>
              <a:buSzPct val="45000"/>
              <a:buFont typeface="Wingdings" charset="2"/>
              <a:buChar char=""/>
            </a:pPr>
            <a:r>
              <a:rPr b="0" lang="en-US" sz="1300" spc="-1" strike="noStrike">
                <a:solidFill>
                  <a:srgbClr val="000000"/>
                </a:solidFill>
                <a:uFill>
                  <a:solidFill>
                    <a:srgbClr val="ffffff"/>
                  </a:solidFill>
                </a:uFill>
                <a:latin typeface="Arial"/>
              </a:rPr>
              <a:t>http://jcoppens.com/ant/qfh/calc.en.php</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1300" spc="-1" strike="noStrike">
                <a:solidFill>
                  <a:srgbClr val="000000"/>
                </a:solidFill>
                <a:uFill>
                  <a:solidFill>
                    <a:srgbClr val="ffffff"/>
                  </a:solidFill>
                </a:uFill>
                <a:latin typeface="Arial"/>
              </a:rPr>
              <a:t>http://www.g4ilo.com/qfh.html</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1300" spc="-1" strike="noStrike">
                <a:solidFill>
                  <a:srgbClr val="000000"/>
                </a:solidFill>
                <a:uFill>
                  <a:solidFill>
                    <a:srgbClr val="ffffff"/>
                  </a:solidFill>
                </a:uFill>
                <a:latin typeface="Arial"/>
              </a:rPr>
              <a:t>http://www.instructables.com/id/NOAA-Satellite-Signals-with-a-PVC-QFH-Antenna-and-/</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1300" spc="-1" strike="noStrike">
                <a:solidFill>
                  <a:srgbClr val="000000"/>
                </a:solidFill>
                <a:uFill>
                  <a:solidFill>
                    <a:srgbClr val="ffffff"/>
                  </a:solidFill>
                </a:uFill>
                <a:latin typeface="Arial"/>
              </a:rPr>
              <a:t>https://sdrsatellitesounds.wordpress.com/2015/04/14/building-a-easy-to-make-homemade-qfh-antenna-from-coax/</a:t>
            </a:r>
            <a:endParaRPr b="0" lang="en-US" sz="32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APRS</a:t>
            </a:r>
            <a:endParaRPr b="0" lang="en-US" sz="4400" spc="-1" strike="noStrike">
              <a:solidFill>
                <a:srgbClr val="000000"/>
              </a:solidFill>
              <a:uFill>
                <a:solidFill>
                  <a:srgbClr val="ffffff"/>
                </a:solidFill>
              </a:uFill>
              <a:latin typeface="Arial"/>
            </a:endParaRPr>
          </a:p>
        </p:txBody>
      </p:sp>
      <p:sp>
        <p:nvSpPr>
          <p:cNvPr id="151" name="TextShape 2"/>
          <p:cNvSpPr txBox="1"/>
          <p:nvPr/>
        </p:nvSpPr>
        <p:spPr>
          <a:xfrm>
            <a:off x="5120640" y="1733040"/>
            <a:ext cx="4455000" cy="4384440"/>
          </a:xfrm>
          <a:prstGeom prst="rect">
            <a:avLst/>
          </a:prstGeom>
          <a:noFill/>
          <a:ln>
            <a:noFill/>
          </a:ln>
        </p:spPr>
        <p:txBody>
          <a:bodyPr lIns="0" rIns="0" tIns="0" bIns="0"/>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Antenna</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70cm/2m</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Frequencies</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1575.42 MHz</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Software:</a:t>
            </a:r>
            <a:endParaRPr b="0" lang="en-US" sz="32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rtl_fm</a:t>
            </a:r>
            <a:endParaRPr b="0" lang="en-US"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mutimon</a:t>
            </a:r>
            <a:endParaRPr b="0" lang="en-US"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xastir</a:t>
            </a:r>
            <a:endParaRPr b="0" lang="en-US" sz="24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Issues</a:t>
            </a:r>
            <a:r>
              <a:rPr b="0" lang="en-US" sz="3200" spc="-1" strike="noStrike">
                <a:solidFill>
                  <a:srgbClr val="000000"/>
                </a:solidFill>
                <a:uFill>
                  <a:solidFill>
                    <a:srgbClr val="ffffff"/>
                  </a:solidFill>
                </a:uFill>
                <a:latin typeface="Arial"/>
              </a:rPr>
              <a:t>:</a:t>
            </a:r>
            <a:endParaRPr b="0" lang="en-US" sz="3200" spc="-1" strike="noStrike">
              <a:solidFill>
                <a:srgbClr val="000000"/>
              </a:solidFill>
              <a:uFill>
                <a:solidFill>
                  <a:srgbClr val="ffffff"/>
                </a:solidFill>
              </a:uFill>
              <a:latin typeface="Arial"/>
            </a:endParaRPr>
          </a:p>
        </p:txBody>
      </p:sp>
      <p:pic>
        <p:nvPicPr>
          <p:cNvPr id="152" name="" descr=""/>
          <p:cNvPicPr/>
          <p:nvPr/>
        </p:nvPicPr>
        <p:blipFill>
          <a:blip r:embed="rId1"/>
          <a:stretch/>
        </p:blipFill>
        <p:spPr>
          <a:xfrm>
            <a:off x="724320" y="1005840"/>
            <a:ext cx="2018880" cy="5705280"/>
          </a:xfrm>
          <a:prstGeom prst="rect">
            <a:avLst/>
          </a:prstGeom>
          <a:ln>
            <a:noFill/>
          </a:ln>
        </p:spPr>
      </p:pic>
      <p:sp>
        <p:nvSpPr>
          <p:cNvPr id="153" name="TextShape 3"/>
          <p:cNvSpPr txBox="1"/>
          <p:nvPr/>
        </p:nvSpPr>
        <p:spPr>
          <a:xfrm>
            <a:off x="1097280" y="7040880"/>
            <a:ext cx="287532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rtl_fm -M fm -f 929.77M -s </a:t>
            </a:r>
            <a:endParaRPr b="0" lang="en-US" sz="18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Coax Attenuation Chart</a:t>
            </a:r>
            <a:endParaRPr b="0" lang="en-US" sz="4400" spc="-1" strike="noStrike">
              <a:solidFill>
                <a:srgbClr val="000000"/>
              </a:solidFill>
              <a:uFill>
                <a:solidFill>
                  <a:srgbClr val="ffffff"/>
                </a:solidFill>
              </a:uFill>
              <a:latin typeface="Arial"/>
            </a:endParaRPr>
          </a:p>
        </p:txBody>
      </p:sp>
      <p:pic>
        <p:nvPicPr>
          <p:cNvPr id="155" name="" descr=""/>
          <p:cNvPicPr/>
          <p:nvPr/>
        </p:nvPicPr>
        <p:blipFill>
          <a:blip r:embed="rId1"/>
          <a:stretch/>
        </p:blipFill>
        <p:spPr>
          <a:xfrm>
            <a:off x="2194560" y="2103120"/>
            <a:ext cx="6095520" cy="4876560"/>
          </a:xfrm>
          <a:prstGeom prst="rect">
            <a:avLst/>
          </a:prstGeom>
          <a:ln>
            <a:noFill/>
          </a:ln>
        </p:spPr>
      </p:pic>
      <p:sp>
        <p:nvSpPr>
          <p:cNvPr id="156" name="TextShape 2"/>
          <p:cNvSpPr txBox="1"/>
          <p:nvPr/>
        </p:nvSpPr>
        <p:spPr>
          <a:xfrm>
            <a:off x="1097280" y="7132320"/>
            <a:ext cx="547056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http://z1.ifrm.com/2510/101/0/p1028694/RGcoax.jpg</a:t>
            </a:r>
            <a:endParaRPr b="0" lang="en-US" sz="18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8" name="TextShape 2"/>
          <p:cNvSpPr txBox="1"/>
          <p:nvPr/>
        </p:nvSpPr>
        <p:spPr>
          <a:xfrm>
            <a:off x="504000" y="1769040"/>
            <a:ext cx="9071640" cy="4384440"/>
          </a:xfrm>
          <a:prstGeom prst="rect">
            <a:avLst/>
          </a:prstGeom>
          <a:noFill/>
          <a:ln>
            <a:noFill/>
          </a:ln>
        </p:spPr>
        <p:txBody>
          <a:bodyPr lIns="0" rIns="0" tIns="0" bIns="0" anchor="ctr"/>
          <a:p>
            <a:pPr algn="ctr"/>
            <a:r>
              <a:rPr b="0" lang="en-US" sz="3200" spc="-1" strike="noStrike">
                <a:solidFill>
                  <a:srgbClr val="000000"/>
                </a:solidFill>
                <a:uFill>
                  <a:solidFill>
                    <a:srgbClr val="ffffff"/>
                  </a:solidFill>
                </a:uFill>
                <a:latin typeface="Arial"/>
              </a:rPr>
              <a:t>Configurations</a:t>
            </a:r>
            <a:endParaRPr b="0" lang="en-US" sz="32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Audio Loopback: Software</a:t>
            </a:r>
            <a:endParaRPr b="0" lang="en-US" sz="4400" spc="-1" strike="noStrike">
              <a:solidFill>
                <a:srgbClr val="000000"/>
              </a:solidFill>
              <a:uFill>
                <a:solidFill>
                  <a:srgbClr val="ffffff"/>
                </a:solidFill>
              </a:uFill>
              <a:latin typeface="Arial"/>
            </a:endParaRPr>
          </a:p>
        </p:txBody>
      </p:sp>
      <p:sp>
        <p:nvSpPr>
          <p:cNvPr id="160" name="TextShape 2"/>
          <p:cNvSpPr txBox="1"/>
          <p:nvPr/>
        </p:nvSpPr>
        <p:spPr>
          <a:xfrm>
            <a:off x="498960" y="6766560"/>
            <a:ext cx="489600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https://github.com/toadjaune/pulseaudio-config</a:t>
            </a:r>
            <a:endParaRPr b="0" lang="en-US" sz="1800" spc="-1" strike="noStrike">
              <a:solidFill>
                <a:srgbClr val="000000"/>
              </a:solidFill>
              <a:uFill>
                <a:solidFill>
                  <a:srgbClr val="ffffff"/>
                </a:solidFill>
              </a:uFill>
              <a:latin typeface="Arial"/>
            </a:endParaRPr>
          </a:p>
        </p:txBody>
      </p:sp>
      <p:pic>
        <p:nvPicPr>
          <p:cNvPr id="161" name="" descr=""/>
          <p:cNvPicPr/>
          <p:nvPr/>
        </p:nvPicPr>
        <p:blipFill>
          <a:blip r:embed="rId1"/>
          <a:stretch/>
        </p:blipFill>
        <p:spPr>
          <a:xfrm>
            <a:off x="548640" y="1641600"/>
            <a:ext cx="8375400" cy="2198880"/>
          </a:xfrm>
          <a:prstGeom prst="rect">
            <a:avLst/>
          </a:prstGeom>
          <a:ln>
            <a:noFill/>
          </a:ln>
        </p:spPr>
      </p:pic>
      <p:pic>
        <p:nvPicPr>
          <p:cNvPr id="162" name="" descr=""/>
          <p:cNvPicPr/>
          <p:nvPr/>
        </p:nvPicPr>
        <p:blipFill>
          <a:blip r:embed="rId2"/>
          <a:stretch/>
        </p:blipFill>
        <p:spPr>
          <a:xfrm>
            <a:off x="637920" y="4131000"/>
            <a:ext cx="3659760" cy="715320"/>
          </a:xfrm>
          <a:prstGeom prst="rect">
            <a:avLst/>
          </a:prstGeom>
          <a:ln>
            <a:noFill/>
          </a:ln>
        </p:spPr>
      </p:pic>
      <p:pic>
        <p:nvPicPr>
          <p:cNvPr id="163" name="" descr=""/>
          <p:cNvPicPr/>
          <p:nvPr/>
        </p:nvPicPr>
        <p:blipFill>
          <a:blip r:embed="rId3"/>
          <a:stretch/>
        </p:blipFill>
        <p:spPr>
          <a:xfrm>
            <a:off x="640080" y="4938120"/>
            <a:ext cx="3657600" cy="752040"/>
          </a:xfrm>
          <a:prstGeom prst="rect">
            <a:avLst/>
          </a:prstGeom>
          <a:ln>
            <a:noFill/>
          </a:ln>
        </p:spPr>
      </p:pic>
      <p:pic>
        <p:nvPicPr>
          <p:cNvPr id="164" name="" descr=""/>
          <p:cNvPicPr/>
          <p:nvPr/>
        </p:nvPicPr>
        <p:blipFill>
          <a:blip r:embed="rId4"/>
          <a:stretch/>
        </p:blipFill>
        <p:spPr>
          <a:xfrm>
            <a:off x="640080" y="5744160"/>
            <a:ext cx="3657600" cy="431640"/>
          </a:xfrm>
          <a:prstGeom prst="rect">
            <a:avLst/>
          </a:prstGeom>
          <a:ln>
            <a:noFill/>
          </a:ln>
        </p:spPr>
      </p:pic>
      <p:pic>
        <p:nvPicPr>
          <p:cNvPr id="165" name="" descr=""/>
          <p:cNvPicPr/>
          <p:nvPr/>
        </p:nvPicPr>
        <p:blipFill>
          <a:blip r:embed="rId5"/>
          <a:stretch/>
        </p:blipFill>
        <p:spPr>
          <a:xfrm>
            <a:off x="4480560" y="4141800"/>
            <a:ext cx="5476320" cy="2167560"/>
          </a:xfrm>
          <a:prstGeom prst="rect">
            <a:avLst/>
          </a:prstGeom>
          <a:ln>
            <a:noFill/>
          </a:ln>
        </p:spPr>
      </p:pic>
      <p:sp>
        <p:nvSpPr>
          <p:cNvPr id="166" name="TextShape 3"/>
          <p:cNvSpPr txBox="1"/>
          <p:nvPr/>
        </p:nvSpPr>
        <p:spPr>
          <a:xfrm>
            <a:off x="4510080" y="6328800"/>
            <a:ext cx="2056680" cy="302040"/>
          </a:xfrm>
          <a:prstGeom prst="rect">
            <a:avLst/>
          </a:prstGeom>
          <a:noFill/>
          <a:ln>
            <a:noFill/>
          </a:ln>
        </p:spPr>
        <p:txBody>
          <a:bodyPr lIns="90000" rIns="90000" tIns="45000" bIns="45000"/>
          <a:p>
            <a:r>
              <a:rPr b="0" lang="en-US" sz="1500" spc="-1" strike="noStrike">
                <a:solidFill>
                  <a:srgbClr val="666666"/>
                </a:solidFill>
                <a:uFill>
                  <a:solidFill>
                    <a:srgbClr val="ffffff"/>
                  </a:solidFill>
                </a:uFill>
                <a:latin typeface="Arial"/>
              </a:rPr>
              <a:t>See full script in notes</a:t>
            </a:r>
            <a:endParaRPr b="0" lang="en-US" sz="18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Audio Loopback: Hardware</a:t>
            </a:r>
            <a:endParaRPr b="0" lang="en-US" sz="4400" spc="-1" strike="noStrike">
              <a:solidFill>
                <a:srgbClr val="000000"/>
              </a:solidFill>
              <a:uFill>
                <a:solidFill>
                  <a:srgbClr val="ffffff"/>
                </a:solidFill>
              </a:uFill>
              <a:latin typeface="Arial"/>
            </a:endParaRPr>
          </a:p>
        </p:txBody>
      </p:sp>
      <p:pic>
        <p:nvPicPr>
          <p:cNvPr id="168" name="" descr=""/>
          <p:cNvPicPr/>
          <p:nvPr/>
        </p:nvPicPr>
        <p:blipFill>
          <a:blip r:embed="rId1"/>
          <a:stretch/>
        </p:blipFill>
        <p:spPr>
          <a:xfrm>
            <a:off x="1828800" y="2743200"/>
            <a:ext cx="4057200" cy="4057200"/>
          </a:xfrm>
          <a:prstGeom prst="rect">
            <a:avLst/>
          </a:prstGeom>
          <a:ln>
            <a:noFill/>
          </a:ln>
        </p:spPr>
      </p:pic>
      <p:pic>
        <p:nvPicPr>
          <p:cNvPr id="169" name="" descr=""/>
          <p:cNvPicPr/>
          <p:nvPr/>
        </p:nvPicPr>
        <p:blipFill>
          <a:blip r:embed="rId2"/>
          <a:stretch/>
        </p:blipFill>
        <p:spPr>
          <a:xfrm>
            <a:off x="4823640" y="2286000"/>
            <a:ext cx="2857320" cy="212364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Audio Loop Back: </a:t>
            </a:r>
            <a:r>
              <a:rPr b="0" lang="en-US" sz="3600" spc="-1" strike="noStrike">
                <a:solidFill>
                  <a:srgbClr val="000000"/>
                </a:solidFill>
                <a:uFill>
                  <a:solidFill>
                    <a:srgbClr val="ffffff"/>
                  </a:solidFill>
                </a:uFill>
                <a:latin typeface="Arial"/>
              </a:rPr>
              <a:t>Morse Code Test Rig</a:t>
            </a:r>
            <a:endParaRPr b="0" lang="en-US" sz="4400" spc="-1" strike="noStrike">
              <a:solidFill>
                <a:srgbClr val="000000"/>
              </a:solidFill>
              <a:uFill>
                <a:solidFill>
                  <a:srgbClr val="ffffff"/>
                </a:solidFill>
              </a:uFill>
              <a:latin typeface="Arial"/>
            </a:endParaRPr>
          </a:p>
        </p:txBody>
      </p:sp>
      <p:sp>
        <p:nvSpPr>
          <p:cNvPr id="171" name="TextShape 2"/>
          <p:cNvSpPr txBox="1"/>
          <p:nvPr/>
        </p:nvSpPr>
        <p:spPr>
          <a:xfrm>
            <a:off x="1116000" y="1769040"/>
            <a:ext cx="7662240" cy="1065600"/>
          </a:xfrm>
          <a:prstGeom prst="rect">
            <a:avLst/>
          </a:prstGeom>
          <a:noFill/>
          <a:ln>
            <a:noFill/>
          </a:ln>
        </p:spPr>
        <p:txBody>
          <a:bodyPr lIns="0" rIns="0" tIns="0" bIns="0"/>
          <a:p>
            <a:pPr marL="432000" indent="-324000">
              <a:buClr>
                <a:srgbClr val="000000"/>
              </a:buClr>
              <a:buSzPct val="45000"/>
              <a:buFont typeface="Wingdings" charset="2"/>
              <a:buChar char=""/>
            </a:pPr>
            <a:r>
              <a:rPr b="0" lang="en-US" sz="2000" spc="-1" strike="noStrike">
                <a:solidFill>
                  <a:srgbClr val="000000"/>
                </a:solidFill>
                <a:uFill>
                  <a:solidFill>
                    <a:srgbClr val="ffffff"/>
                  </a:solidFill>
                </a:uFill>
                <a:latin typeface="Arial"/>
              </a:rPr>
              <a:t>This is a non-radio test rig to test virtual audio loopback configuration</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1" lang="en-US" sz="2000" spc="-1" strike="noStrike">
                <a:solidFill>
                  <a:srgbClr val="000000"/>
                </a:solidFill>
                <a:uFill>
                  <a:solidFill>
                    <a:srgbClr val="ffffff"/>
                  </a:solidFill>
                </a:uFill>
                <a:latin typeface="Arial"/>
              </a:rPr>
              <a:t>[ Wiki-Morse.ogg &gt; audacity &gt; virtual sink &gt; virtual source &gt; fldigi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Sinks and Sources defined via script</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Sinks and sources wired via pavucontrol</a:t>
            </a:r>
            <a:endParaRPr b="0" lang="en-US" sz="3200" spc="-1" strike="noStrike">
              <a:solidFill>
                <a:srgbClr val="000000"/>
              </a:solidFill>
              <a:uFill>
                <a:solidFill>
                  <a:srgbClr val="ffffff"/>
                </a:solidFill>
              </a:uFill>
              <a:latin typeface="Arial"/>
            </a:endParaRPr>
          </a:p>
        </p:txBody>
      </p:sp>
      <p:pic>
        <p:nvPicPr>
          <p:cNvPr id="172" name="" descr=""/>
          <p:cNvPicPr/>
          <p:nvPr/>
        </p:nvPicPr>
        <p:blipFill>
          <a:blip r:embed="rId1"/>
          <a:stretch/>
        </p:blipFill>
        <p:spPr>
          <a:xfrm>
            <a:off x="1097280" y="2926080"/>
            <a:ext cx="7315560" cy="411480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4" name="TextShape 2"/>
          <p:cNvSpPr txBox="1"/>
          <p:nvPr/>
        </p:nvSpPr>
        <p:spPr>
          <a:xfrm>
            <a:off x="504000" y="1769040"/>
            <a:ext cx="9071640" cy="4384440"/>
          </a:xfrm>
          <a:prstGeom prst="rect">
            <a:avLst/>
          </a:prstGeom>
          <a:noFill/>
          <a:ln>
            <a:noFill/>
          </a:ln>
        </p:spPr>
        <p:txBody>
          <a:bodyPr lIns="0" rIns="0" tIns="0" bIns="0" anchor="ctr"/>
          <a:p>
            <a:pPr algn="ctr"/>
            <a:r>
              <a:rPr b="0" lang="en-US" sz="3200" spc="-1" strike="noStrike">
                <a:solidFill>
                  <a:srgbClr val="000000"/>
                </a:solidFill>
                <a:uFill>
                  <a:solidFill>
                    <a:srgbClr val="ffffff"/>
                  </a:solidFill>
                </a:uFill>
                <a:latin typeface="Arial"/>
              </a:rPr>
              <a:t>Software</a:t>
            </a:r>
            <a:endParaRPr b="0" lang="en-US" sz="3200" spc="-1" strike="noStrike">
              <a:solidFill>
                <a:srgbClr val="000000"/>
              </a:solidFill>
              <a:uFill>
                <a:solidFill>
                  <a:srgbClr val="ffffff"/>
                </a:solidFill>
              </a:uFill>
              <a:latin typeface="Arial"/>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SW: GNU Radio</a:t>
            </a:r>
            <a:endParaRPr b="0" lang="en-US" sz="4400" spc="-1" strike="noStrike">
              <a:solidFill>
                <a:srgbClr val="000000"/>
              </a:solidFill>
              <a:uFill>
                <a:solidFill>
                  <a:srgbClr val="ffffff"/>
                </a:solidFill>
              </a:uFill>
              <a:latin typeface="Arial"/>
            </a:endParaRPr>
          </a:p>
        </p:txBody>
      </p:sp>
      <p:sp>
        <p:nvSpPr>
          <p:cNvPr id="176" name="TextShape 2"/>
          <p:cNvSpPr txBox="1"/>
          <p:nvPr/>
        </p:nvSpPr>
        <p:spPr>
          <a:xfrm>
            <a:off x="504000" y="1769040"/>
            <a:ext cx="9071640" cy="124848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GNU Radio is a signal-processing package and part of the GNU Project. It is distributed under the terms of the GNU General Public License (GPL), and most of the project code is copyrighted by the Free Software Foundation[2]</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First published in 2001,</a:t>
            </a:r>
            <a:endParaRPr b="0" lang="en-US" sz="3200" spc="-1" strike="noStrike">
              <a:solidFill>
                <a:srgbClr val="000000"/>
              </a:solidFill>
              <a:uFill>
                <a:solidFill>
                  <a:srgbClr val="ffffff"/>
                </a:solidFill>
              </a:uFill>
              <a:latin typeface="Arial"/>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8"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FM  3-12 provides  overarching  doctrinal  guidance  and  direction  to  the  Army  for  conducting  cyberspace and electronic  warfare  (EW) operations using cyberspace  electromagnetic  activities  (CEMA) in  unified  land operations.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Cyberspace and EW operations are integrated into operations using already established joint and Army processes such as the intelligence process, targeting, and the military decision-making process (MDMP). </a:t>
            </a:r>
            <a:endParaRPr b="0" lang="en-US" sz="3200" spc="-1" strike="noStrike">
              <a:solidFill>
                <a:srgbClr val="000000"/>
              </a:solidFill>
              <a:uFill>
                <a:solidFill>
                  <a:srgbClr val="ffffff"/>
                </a:solidFill>
              </a:uFill>
              <a:latin typeface="Arial"/>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Speak Easy</a:t>
            </a:r>
            <a:endParaRPr b="0" lang="en-US" sz="4400" spc="-1" strike="noStrike">
              <a:solidFill>
                <a:srgbClr val="000000"/>
              </a:solidFill>
              <a:uFill>
                <a:solidFill>
                  <a:srgbClr val="ffffff"/>
                </a:solidFill>
              </a:uFill>
              <a:latin typeface="Arial"/>
            </a:endParaRPr>
          </a:p>
        </p:txBody>
      </p:sp>
      <p:sp>
        <p:nvSpPr>
          <p:cNvPr id="50"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 SpeakEasy project was started in 1991 and was the first large-scale software radio. SpeakEasy was motivated in large part by the communications interoperability problems that resulted from different branches of the military services having dissimilar (non-interoperable) radio systems. This lack of communications interoperability can be directly linked to casualties in several conflicts. SpeakEasy had a very aggressive goal of implementing ten different radio waveforms in software on a single platform. The designers chose the fastest DSP available at the time, the Texas Instruments TMS320C40 processor, which ran at 40 MHz. Since this was not enough processing power to implement all of the waveform processing, the system boards were designed to each support four ’C40s as well as some FPGAs.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 1994, Phase I was successfully demonstrated; however it involved several hundred processors and filled the back of a truck. Moore’s Law provides a doubling in speed every eighteen months, and since it had taken three years to build the system and write all of the software, two doublings had taken place. This seemed to indicate that the number of processors could be reduced by a factor of four. However, SpeakEasy could not take advantage of these newer faster processors, and the reason was the software.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https://en.wikipedia.org/wiki/SpeakEasy</a:t>
            </a:r>
            <a:endParaRPr b="0" lang="en-US" sz="32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SW: Freqwatch</a:t>
            </a:r>
            <a:endParaRPr b="0" lang="en-US" sz="4400" spc="-1" strike="noStrike">
              <a:solidFill>
                <a:srgbClr val="000000"/>
              </a:solidFill>
              <a:uFill>
                <a:solidFill>
                  <a:srgbClr val="ffffff"/>
                </a:solidFill>
              </a:uFill>
              <a:latin typeface="Arial"/>
            </a:endParaRPr>
          </a:p>
        </p:txBody>
      </p:sp>
      <p:sp>
        <p:nvSpPr>
          <p:cNvPr id="180"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Requires a mysql/mariadb backend</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Configure freqwatch.conf</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Runs rtl_power over freq range at given step</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Dumps data into database</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Older software now replaced by ‘gamma rt”</a:t>
            </a:r>
            <a:endParaRPr b="0" lang="en-US" sz="3200" spc="-1" strike="noStrike">
              <a:solidFill>
                <a:srgbClr val="000000"/>
              </a:solidFill>
              <a:uFill>
                <a:solidFill>
                  <a:srgbClr val="ffffff"/>
                </a:solidFill>
              </a:uFill>
              <a:latin typeface="Arial"/>
            </a:endParaRPr>
          </a:p>
        </p:txBody>
      </p:sp>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pic>
        <p:nvPicPr>
          <p:cNvPr id="182" name="" descr=""/>
          <p:cNvPicPr/>
          <p:nvPr/>
        </p:nvPicPr>
        <p:blipFill>
          <a:blip r:embed="rId1"/>
          <a:stretch/>
        </p:blipFill>
        <p:spPr>
          <a:xfrm>
            <a:off x="1331640" y="1563480"/>
            <a:ext cx="7355160" cy="552240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504000" y="301320"/>
            <a:ext cx="9071640" cy="1262160"/>
          </a:xfrm>
          <a:prstGeom prst="rect">
            <a:avLst/>
          </a:prstGeom>
          <a:noFill/>
          <a:ln>
            <a:noFill/>
          </a:ln>
        </p:spPr>
        <p:txBody>
          <a:bodyPr lIns="0" rIns="0" tIns="0" bIns="0" anchor="ctr"/>
          <a:p>
            <a:pPr algn="ctr"/>
            <a:r>
              <a:rPr b="0" lang="en-US" sz="3600" spc="-1" strike="noStrike">
                <a:solidFill>
                  <a:srgbClr val="000000"/>
                </a:solidFill>
                <a:uFill>
                  <a:solidFill>
                    <a:srgbClr val="ffffff"/>
                  </a:solidFill>
                </a:uFill>
                <a:latin typeface="Arial"/>
              </a:rPr>
              <a:t>FM3-12: Cyber Effects Request Form</a:t>
            </a:r>
            <a:endParaRPr b="0" lang="en-US" sz="4400" spc="-1" strike="noStrike">
              <a:solidFill>
                <a:srgbClr val="000000"/>
              </a:solidFill>
              <a:uFill>
                <a:solidFill>
                  <a:srgbClr val="ffffff"/>
                </a:solidFill>
              </a:uFill>
              <a:latin typeface="Arial"/>
            </a:endParaRPr>
          </a:p>
        </p:txBody>
      </p:sp>
      <p:sp>
        <p:nvSpPr>
          <p:cNvPr id="184" name="TextShape 2"/>
          <p:cNvSpPr txBox="1"/>
          <p:nvPr/>
        </p:nvSpPr>
        <p:spPr>
          <a:xfrm>
            <a:off x="6126480" y="1769040"/>
            <a:ext cx="344916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CERF</a:t>
            </a:r>
            <a:endParaRPr b="0" lang="en-US" sz="3200" spc="-1" strike="noStrike">
              <a:solidFill>
                <a:srgbClr val="000000"/>
              </a:solidFill>
              <a:uFill>
                <a:solidFill>
                  <a:srgbClr val="ffffff"/>
                </a:solidFill>
              </a:uFill>
              <a:latin typeface="Arial"/>
            </a:endParaRPr>
          </a:p>
        </p:txBody>
      </p:sp>
      <p:pic>
        <p:nvPicPr>
          <p:cNvPr id="185" name="" descr=""/>
          <p:cNvPicPr/>
          <p:nvPr/>
        </p:nvPicPr>
        <p:blipFill>
          <a:blip r:embed="rId1"/>
          <a:stretch/>
        </p:blipFill>
        <p:spPr>
          <a:xfrm>
            <a:off x="914400" y="1737360"/>
            <a:ext cx="3840480" cy="552132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Shape 1"/>
          <p:cNvSpPr txBox="1"/>
          <p:nvPr/>
        </p:nvSpPr>
        <p:spPr>
          <a:xfrm>
            <a:off x="504000" y="301320"/>
            <a:ext cx="9071640" cy="1262160"/>
          </a:xfrm>
          <a:prstGeom prst="rect">
            <a:avLst/>
          </a:prstGeom>
          <a:noFill/>
          <a:ln>
            <a:noFill/>
          </a:ln>
        </p:spPr>
        <p:txBody>
          <a:bodyPr lIns="0" rIns="0" tIns="0" bIns="0" anchor="ctr"/>
          <a:p>
            <a:pPr algn="ctr"/>
            <a:r>
              <a:rPr b="0" lang="en-US" sz="3600" spc="-1" strike="noStrike">
                <a:solidFill>
                  <a:srgbClr val="000000"/>
                </a:solidFill>
                <a:uFill>
                  <a:solidFill>
                    <a:srgbClr val="ffffff"/>
                  </a:solidFill>
                </a:uFill>
                <a:latin typeface="Arial"/>
              </a:rPr>
              <a:t>FM3-12: Electronic Attack Request Form</a:t>
            </a:r>
            <a:endParaRPr b="0" lang="en-US" sz="4400" spc="-1" strike="noStrike">
              <a:solidFill>
                <a:srgbClr val="000000"/>
              </a:solidFill>
              <a:uFill>
                <a:solidFill>
                  <a:srgbClr val="ffffff"/>
                </a:solidFill>
              </a:uFill>
              <a:latin typeface="Arial"/>
            </a:endParaRPr>
          </a:p>
        </p:txBody>
      </p:sp>
      <p:sp>
        <p:nvSpPr>
          <p:cNvPr id="187" name="TextShape 2"/>
          <p:cNvSpPr txBox="1"/>
          <p:nvPr/>
        </p:nvSpPr>
        <p:spPr>
          <a:xfrm>
            <a:off x="5486400" y="1769040"/>
            <a:ext cx="40892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EARF</a:t>
            </a:r>
            <a:endParaRPr b="0" lang="en-US" sz="3200" spc="-1" strike="noStrike">
              <a:solidFill>
                <a:srgbClr val="000000"/>
              </a:solidFill>
              <a:uFill>
                <a:solidFill>
                  <a:srgbClr val="ffffff"/>
                </a:solidFill>
              </a:uFill>
              <a:latin typeface="Arial"/>
            </a:endParaRPr>
          </a:p>
        </p:txBody>
      </p:sp>
      <p:pic>
        <p:nvPicPr>
          <p:cNvPr id="188" name="" descr=""/>
          <p:cNvPicPr/>
          <p:nvPr/>
        </p:nvPicPr>
        <p:blipFill>
          <a:blip r:embed="rId1"/>
          <a:stretch/>
        </p:blipFill>
        <p:spPr>
          <a:xfrm>
            <a:off x="515880" y="1828800"/>
            <a:ext cx="4604760" cy="367380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0" name="TextShape 2"/>
          <p:cNvSpPr txBox="1"/>
          <p:nvPr/>
        </p:nvSpPr>
        <p:spPr>
          <a:xfrm>
            <a:off x="504000" y="1769040"/>
            <a:ext cx="9071640" cy="4384440"/>
          </a:xfrm>
          <a:prstGeom prst="rect">
            <a:avLst/>
          </a:prstGeom>
          <a:noFill/>
          <a:ln>
            <a:noFill/>
          </a:ln>
        </p:spPr>
        <p:txBody>
          <a:bodyPr lIns="0" rIns="0" tIns="0" bIns="0" anchor="ctr"/>
          <a:p>
            <a:pPr algn="ctr"/>
            <a:r>
              <a:rPr b="0" lang="en-US" sz="3200" spc="-1" strike="noStrike">
                <a:solidFill>
                  <a:srgbClr val="000000"/>
                </a:solidFill>
                <a:uFill>
                  <a:solidFill>
                    <a:srgbClr val="ffffff"/>
                  </a:solidFill>
                </a:uFill>
                <a:latin typeface="Arial"/>
              </a:rPr>
              <a:t>Backup Slides</a:t>
            </a:r>
            <a:endParaRPr b="0" lang="en-US" sz="3200" spc="-1" strike="noStrike">
              <a:solidFill>
                <a:srgbClr val="000000"/>
              </a:solidFill>
              <a:uFill>
                <a:solidFill>
                  <a:srgbClr val="ffffff"/>
                </a:solidFill>
              </a:uFill>
              <a:latin typeface="Arial"/>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pic>
        <p:nvPicPr>
          <p:cNvPr id="192" name="" descr=""/>
          <p:cNvPicPr/>
          <p:nvPr/>
        </p:nvPicPr>
        <p:blipFill>
          <a:blip r:embed="rId1"/>
          <a:stretch/>
        </p:blipFill>
        <p:spPr>
          <a:xfrm>
            <a:off x="365760" y="3035160"/>
            <a:ext cx="9124560" cy="1628280"/>
          </a:xfrm>
          <a:prstGeom prst="rect">
            <a:avLst/>
          </a:prstGeom>
          <a:ln>
            <a:noFill/>
          </a:ln>
        </p:spPr>
      </p:pic>
      <p:sp>
        <p:nvSpPr>
          <p:cNvPr id="193" name="TextShape 2"/>
          <p:cNvSpPr txBox="1"/>
          <p:nvPr/>
        </p:nvSpPr>
        <p:spPr>
          <a:xfrm>
            <a:off x="1189080" y="6675120"/>
            <a:ext cx="447084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http://osmocom.org/projects/sdr/wiki/rtl-sdr</a:t>
            </a:r>
            <a:endParaRPr b="0" lang="en-US" sz="1800" spc="-1" strike="noStrike">
              <a:solidFill>
                <a:srgbClr val="000000"/>
              </a:solidFill>
              <a:uFill>
                <a:solidFill>
                  <a:srgbClr val="ffffff"/>
                </a:solidFill>
              </a:uFill>
              <a:latin typeface="Arial"/>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5"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Front-end-cal</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Starting gps coordinates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Sample freq</a:t>
            </a:r>
            <a:endParaRPr b="0" lang="en-US" sz="2800" spc="-1" strike="noStrike">
              <a:solidFill>
                <a:srgbClr val="000000"/>
              </a:solidFill>
              <a:uFill>
                <a:solidFill>
                  <a:srgbClr val="ffffff"/>
                </a:solidFill>
              </a:uFill>
              <a:latin typeface="Arial"/>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504000" y="301320"/>
            <a:ext cx="9071640" cy="1262160"/>
          </a:xfrm>
          <a:prstGeom prst="rect">
            <a:avLst/>
          </a:prstGeom>
          <a:noFill/>
          <a:ln>
            <a:noFill/>
          </a:ln>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7"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blacklist dvb_usb_rtl28xxu</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blacklist rtl2832</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blacklist rtl2830</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Modprope -r dvb_usb_rtl28xxu</a:t>
            </a:r>
            <a:endParaRPr b="0" lang="en-US" sz="3200" spc="-1" strike="noStrike">
              <a:solidFill>
                <a:srgbClr val="000000"/>
              </a:solidFill>
              <a:uFill>
                <a:solidFill>
                  <a:srgbClr val="ffffff"/>
                </a:solidFill>
              </a:uFill>
              <a:latin typeface="Arial"/>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RTL-SDR</a:t>
            </a:r>
            <a:endParaRPr b="0" lang="en-US" sz="4400" spc="-1" strike="noStrike">
              <a:solidFill>
                <a:srgbClr val="000000"/>
              </a:solidFill>
              <a:uFill>
                <a:solidFill>
                  <a:srgbClr val="ffffff"/>
                </a:solidFill>
              </a:uFill>
              <a:latin typeface="Arial"/>
            </a:endParaRPr>
          </a:p>
        </p:txBody>
      </p:sp>
      <p:sp>
        <p:nvSpPr>
          <p:cNvPr id="52" name="TextShape 2"/>
          <p:cNvSpPr txBox="1"/>
          <p:nvPr/>
        </p:nvSpPr>
        <p:spPr>
          <a:xfrm>
            <a:off x="504000" y="1769040"/>
            <a:ext cx="9071640" cy="438444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RTL-SDR is a very cheap software defined radio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uses a DVB-T TV tuner dongle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based on the RTL2832U chipset.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 signal I/Q data could be accessed directly,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via a new software driver.</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creating a wideband software defined radio </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combined efforts of Antti Palosaari, Eric Fry and Osmocom</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circa 2012 </a:t>
            </a:r>
            <a:endParaRPr b="0" lang="en-US" sz="3200" spc="-1" strike="noStrike">
              <a:solidFill>
                <a:srgbClr val="000000"/>
              </a:solidFill>
              <a:uFill>
                <a:solidFill>
                  <a:srgbClr val="ffffff"/>
                </a:solidFill>
              </a:uFill>
              <a:latin typeface="Arial"/>
            </a:endParaRPr>
          </a:p>
        </p:txBody>
      </p:sp>
      <p:sp>
        <p:nvSpPr>
          <p:cNvPr id="53" name="TextShape 3"/>
          <p:cNvSpPr txBox="1"/>
          <p:nvPr/>
        </p:nvSpPr>
        <p:spPr>
          <a:xfrm>
            <a:off x="668160" y="6511680"/>
            <a:ext cx="372096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http://www.rtl-sdr.com/about-rtl-sdr/</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Common SDR Device Table</a:t>
            </a:r>
            <a:endParaRPr b="0" lang="en-US" sz="4400" spc="-1" strike="noStrike">
              <a:solidFill>
                <a:srgbClr val="000000"/>
              </a:solidFill>
              <a:uFill>
                <a:solidFill>
                  <a:srgbClr val="ffffff"/>
                </a:solidFill>
              </a:uFill>
              <a:latin typeface="Arial"/>
            </a:endParaRPr>
          </a:p>
        </p:txBody>
      </p:sp>
      <p:pic>
        <p:nvPicPr>
          <p:cNvPr id="55" name="" descr=""/>
          <p:cNvPicPr/>
          <p:nvPr/>
        </p:nvPicPr>
        <p:blipFill>
          <a:blip r:embed="rId1"/>
          <a:stretch/>
        </p:blipFill>
        <p:spPr>
          <a:xfrm>
            <a:off x="1037520" y="1787400"/>
            <a:ext cx="8000640" cy="3838320"/>
          </a:xfrm>
          <a:prstGeom prst="rect">
            <a:avLst/>
          </a:prstGeom>
          <a:ln>
            <a:noFill/>
          </a:ln>
        </p:spPr>
      </p:pic>
      <p:sp>
        <p:nvSpPr>
          <p:cNvPr id="56" name="TextShape 2"/>
          <p:cNvSpPr txBox="1"/>
          <p:nvPr/>
        </p:nvSpPr>
        <p:spPr>
          <a:xfrm>
            <a:off x="1046160" y="5943600"/>
            <a:ext cx="3720960" cy="3463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http://www.rtl-sdr.com/about-rtl-sdr/</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Multiple Domains for C4ISR</a:t>
            </a:r>
            <a:endParaRPr b="0" lang="en-US" sz="4400" spc="-1" strike="noStrike">
              <a:solidFill>
                <a:srgbClr val="000000"/>
              </a:solidFill>
              <a:uFill>
                <a:solidFill>
                  <a:srgbClr val="ffffff"/>
                </a:solidFill>
              </a:uFill>
              <a:latin typeface="Arial"/>
            </a:endParaRPr>
          </a:p>
        </p:txBody>
      </p:sp>
      <p:pic>
        <p:nvPicPr>
          <p:cNvPr id="58" name="" descr=""/>
          <p:cNvPicPr/>
          <p:nvPr/>
        </p:nvPicPr>
        <p:blipFill>
          <a:blip r:embed="rId1"/>
          <a:stretch/>
        </p:blipFill>
        <p:spPr>
          <a:xfrm>
            <a:off x="1515600" y="1492920"/>
            <a:ext cx="7049160" cy="4816440"/>
          </a:xfrm>
          <a:prstGeom prst="rect">
            <a:avLst/>
          </a:prstGeom>
          <a:ln>
            <a:noFill/>
          </a:ln>
        </p:spPr>
      </p:pic>
      <p:sp>
        <p:nvSpPr>
          <p:cNvPr id="59" name="TextShape 2"/>
          <p:cNvSpPr txBox="1"/>
          <p:nvPr/>
        </p:nvSpPr>
        <p:spPr>
          <a:xfrm>
            <a:off x="4275360" y="1920240"/>
            <a:ext cx="2011680" cy="914400"/>
          </a:xfrm>
          <a:prstGeom prst="rect">
            <a:avLst/>
          </a:prstGeom>
          <a:noFill/>
          <a:ln>
            <a:noFill/>
          </a:ln>
        </p:spPr>
        <p:txBody>
          <a:bodyPr lIns="90000" rIns="90000" tIns="45000" bIns="45000"/>
          <a:p>
            <a:pPr algn="ctr"/>
            <a:r>
              <a:rPr b="1" lang="en-US" sz="3200" spc="-1" strike="noStrike">
                <a:solidFill>
                  <a:srgbClr val="ffffff"/>
                </a:solidFill>
                <a:uFill>
                  <a:solidFill>
                    <a:srgbClr val="ffffff"/>
                  </a:solidFill>
                </a:uFill>
                <a:latin typeface="Arial"/>
              </a:rPr>
              <a:t>C4ISR</a:t>
            </a:r>
            <a:endParaRPr b="0" lang="en-US" sz="1800" spc="-1" strike="noStrike">
              <a:solidFill>
                <a:srgbClr val="000000"/>
              </a:solidFill>
              <a:uFill>
                <a:solidFill>
                  <a:srgbClr val="ffffff"/>
                </a:solidFill>
              </a:uFill>
              <a:latin typeface="Arial"/>
            </a:endParaRPr>
          </a:p>
        </p:txBody>
      </p:sp>
      <p:sp>
        <p:nvSpPr>
          <p:cNvPr id="60" name="TextShape 3"/>
          <p:cNvSpPr txBox="1"/>
          <p:nvPr/>
        </p:nvSpPr>
        <p:spPr>
          <a:xfrm>
            <a:off x="2446560" y="3200400"/>
            <a:ext cx="548640" cy="1913400"/>
          </a:xfrm>
          <a:prstGeom prst="rect">
            <a:avLst/>
          </a:prstGeom>
          <a:noFill/>
          <a:ln>
            <a:noFill/>
          </a:ln>
        </p:spPr>
        <p:txBody>
          <a:bodyPr lIns="90000" rIns="90000" tIns="45000" bIns="45000"/>
          <a:p>
            <a:pPr algn="ctr"/>
            <a:r>
              <a:rPr b="1" lang="en-US" sz="3200" spc="-1" strike="noStrike">
                <a:solidFill>
                  <a:srgbClr val="ffffff"/>
                </a:solidFill>
                <a:uFill>
                  <a:solidFill>
                    <a:srgbClr val="ffffff"/>
                  </a:solidFill>
                </a:uFill>
                <a:latin typeface="Arial"/>
              </a:rPr>
              <a:t>LAND</a:t>
            </a:r>
            <a:endParaRPr b="0" lang="en-US" sz="1800" spc="-1" strike="noStrike">
              <a:solidFill>
                <a:srgbClr val="000000"/>
              </a:solidFill>
              <a:uFill>
                <a:solidFill>
                  <a:srgbClr val="ffffff"/>
                </a:solidFill>
              </a:uFill>
              <a:latin typeface="Arial"/>
            </a:endParaRPr>
          </a:p>
        </p:txBody>
      </p:sp>
      <p:sp>
        <p:nvSpPr>
          <p:cNvPr id="61" name="TextShape 4"/>
          <p:cNvSpPr txBox="1"/>
          <p:nvPr/>
        </p:nvSpPr>
        <p:spPr>
          <a:xfrm>
            <a:off x="4001040" y="3200400"/>
            <a:ext cx="548640" cy="1457640"/>
          </a:xfrm>
          <a:prstGeom prst="rect">
            <a:avLst/>
          </a:prstGeom>
          <a:noFill/>
          <a:ln>
            <a:noFill/>
          </a:ln>
        </p:spPr>
        <p:txBody>
          <a:bodyPr lIns="90000" rIns="90000" tIns="45000" bIns="45000"/>
          <a:p>
            <a:pPr algn="ctr"/>
            <a:r>
              <a:rPr b="1" lang="en-US" sz="3200" spc="-1" strike="noStrike">
                <a:solidFill>
                  <a:srgbClr val="ffffff"/>
                </a:solidFill>
                <a:uFill>
                  <a:solidFill>
                    <a:srgbClr val="ffffff"/>
                  </a:solidFill>
                </a:uFill>
                <a:latin typeface="Arial"/>
              </a:rPr>
              <a:t>SEA</a:t>
            </a:r>
            <a:endParaRPr b="0" lang="en-US" sz="1800" spc="-1" strike="noStrike">
              <a:solidFill>
                <a:srgbClr val="000000"/>
              </a:solidFill>
              <a:uFill>
                <a:solidFill>
                  <a:srgbClr val="ffffff"/>
                </a:solidFill>
              </a:uFill>
              <a:latin typeface="Arial"/>
            </a:endParaRPr>
          </a:p>
        </p:txBody>
      </p:sp>
      <p:sp>
        <p:nvSpPr>
          <p:cNvPr id="62" name="TextShape 5"/>
          <p:cNvSpPr txBox="1"/>
          <p:nvPr/>
        </p:nvSpPr>
        <p:spPr>
          <a:xfrm>
            <a:off x="5500080" y="3200400"/>
            <a:ext cx="548640" cy="1457640"/>
          </a:xfrm>
          <a:prstGeom prst="rect">
            <a:avLst/>
          </a:prstGeom>
          <a:noFill/>
          <a:ln>
            <a:noFill/>
          </a:ln>
        </p:spPr>
        <p:txBody>
          <a:bodyPr lIns="90000" rIns="90000" tIns="45000" bIns="45000"/>
          <a:p>
            <a:pPr algn="ctr"/>
            <a:r>
              <a:rPr b="1" lang="en-US" sz="3200" spc="-1" strike="noStrike">
                <a:solidFill>
                  <a:srgbClr val="ffffff"/>
                </a:solidFill>
                <a:uFill>
                  <a:solidFill>
                    <a:srgbClr val="ffffff"/>
                  </a:solidFill>
                </a:uFill>
                <a:latin typeface="Arial"/>
              </a:rPr>
              <a:t>AIR</a:t>
            </a:r>
            <a:endParaRPr b="0" lang="en-US" sz="1800" spc="-1" strike="noStrike">
              <a:solidFill>
                <a:srgbClr val="000000"/>
              </a:solidFill>
              <a:uFill>
                <a:solidFill>
                  <a:srgbClr val="ffffff"/>
                </a:solidFill>
              </a:uFill>
              <a:latin typeface="Arial"/>
            </a:endParaRPr>
          </a:p>
        </p:txBody>
      </p:sp>
      <p:sp>
        <p:nvSpPr>
          <p:cNvPr id="63" name="TextShape 6"/>
          <p:cNvSpPr txBox="1"/>
          <p:nvPr/>
        </p:nvSpPr>
        <p:spPr>
          <a:xfrm>
            <a:off x="7054560" y="3200400"/>
            <a:ext cx="548640" cy="2369160"/>
          </a:xfrm>
          <a:prstGeom prst="rect">
            <a:avLst/>
          </a:prstGeom>
          <a:noFill/>
          <a:ln>
            <a:noFill/>
          </a:ln>
        </p:spPr>
        <p:txBody>
          <a:bodyPr lIns="90000" rIns="90000" tIns="45000" bIns="45000"/>
          <a:p>
            <a:pPr algn="ctr"/>
            <a:r>
              <a:rPr b="1" lang="en-US" sz="3200" spc="-1" strike="noStrike">
                <a:solidFill>
                  <a:srgbClr val="ffffff"/>
                </a:solidFill>
                <a:uFill>
                  <a:solidFill>
                    <a:srgbClr val="ffffff"/>
                  </a:solidFill>
                </a:uFill>
                <a:latin typeface="Arial"/>
              </a:rPr>
              <a:t>SPACE</a:t>
            </a:r>
            <a:endParaRPr b="0" lang="en-US" sz="1800" spc="-1" strike="noStrike">
              <a:solidFill>
                <a:srgbClr val="000000"/>
              </a:solidFill>
              <a:uFill>
                <a:solidFill>
                  <a:srgbClr val="ffffff"/>
                </a:solidFill>
              </a:uFill>
              <a:latin typeface="Arial"/>
            </a:endParaRPr>
          </a:p>
        </p:txBody>
      </p:sp>
      <p:sp>
        <p:nvSpPr>
          <p:cNvPr id="64" name="CustomShape 7"/>
          <p:cNvSpPr/>
          <p:nvPr/>
        </p:nvSpPr>
        <p:spPr>
          <a:xfrm>
            <a:off x="1864800" y="6217920"/>
            <a:ext cx="6309360" cy="365760"/>
          </a:xfrm>
          <a:prstGeom prst="rect">
            <a:avLst/>
          </a:prstGeom>
          <a:solidFill>
            <a:srgbClr val="3465a4"/>
          </a:solidFill>
          <a:ln>
            <a:solidFill>
              <a:srgbClr val="3465a4"/>
            </a:solidFill>
          </a:ln>
        </p:spPr>
        <p:style>
          <a:lnRef idx="0"/>
          <a:fillRef idx="0"/>
          <a:effectRef idx="0"/>
          <a:fontRef idx="minor"/>
        </p:style>
      </p:sp>
      <p:sp>
        <p:nvSpPr>
          <p:cNvPr id="65" name="TextShape 8"/>
          <p:cNvSpPr txBox="1"/>
          <p:nvPr/>
        </p:nvSpPr>
        <p:spPr>
          <a:xfrm>
            <a:off x="4275360" y="6126480"/>
            <a:ext cx="2011680" cy="914400"/>
          </a:xfrm>
          <a:prstGeom prst="rect">
            <a:avLst/>
          </a:prstGeom>
          <a:noFill/>
          <a:ln>
            <a:noFill/>
          </a:ln>
        </p:spPr>
        <p:txBody>
          <a:bodyPr lIns="90000" rIns="90000" tIns="45000" bIns="45000"/>
          <a:p>
            <a:pPr algn="ctr"/>
            <a:r>
              <a:rPr b="1" lang="en-US" sz="3200" spc="-1" strike="noStrike">
                <a:solidFill>
                  <a:srgbClr val="ffffff"/>
                </a:solidFill>
                <a:uFill>
                  <a:solidFill>
                    <a:srgbClr val="ffffff"/>
                  </a:solidFill>
                </a:uFill>
                <a:latin typeface="Arial"/>
              </a:rPr>
              <a:t>CYBER</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OSI and TCP/IP Models</a:t>
            </a:r>
            <a:endParaRPr b="0" lang="en-US" sz="4400" spc="-1" strike="noStrike">
              <a:solidFill>
                <a:srgbClr val="000000"/>
              </a:solidFill>
              <a:uFill>
                <a:solidFill>
                  <a:srgbClr val="ffffff"/>
                </a:solidFill>
              </a:uFill>
              <a:latin typeface="Arial"/>
            </a:endParaRPr>
          </a:p>
        </p:txBody>
      </p:sp>
      <p:pic>
        <p:nvPicPr>
          <p:cNvPr id="67" name="" descr=""/>
          <p:cNvPicPr/>
          <p:nvPr/>
        </p:nvPicPr>
        <p:blipFill>
          <a:blip r:embed="rId1"/>
          <a:stretch/>
        </p:blipFill>
        <p:spPr>
          <a:xfrm>
            <a:off x="1663560" y="2034720"/>
            <a:ext cx="6200280" cy="354312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OSI and TCP/IP Models</a:t>
            </a:r>
            <a:endParaRPr b="0" lang="en-US" sz="4400" spc="-1" strike="noStrike">
              <a:solidFill>
                <a:srgbClr val="000000"/>
              </a:solidFill>
              <a:uFill>
                <a:solidFill>
                  <a:srgbClr val="ffffff"/>
                </a:solidFill>
              </a:uFill>
              <a:latin typeface="Arial"/>
            </a:endParaRPr>
          </a:p>
        </p:txBody>
      </p:sp>
      <p:pic>
        <p:nvPicPr>
          <p:cNvPr id="69" name="" descr=""/>
          <p:cNvPicPr/>
          <p:nvPr/>
        </p:nvPicPr>
        <p:blipFill>
          <a:blip r:embed="rId1"/>
          <a:stretch/>
        </p:blipFill>
        <p:spPr>
          <a:xfrm>
            <a:off x="1947240" y="1920240"/>
            <a:ext cx="6190920" cy="923400"/>
          </a:xfrm>
          <a:prstGeom prst="rect">
            <a:avLst/>
          </a:prstGeom>
          <a:ln>
            <a:noFill/>
          </a:ln>
        </p:spPr>
      </p:pic>
      <p:sp>
        <p:nvSpPr>
          <p:cNvPr id="70" name="TextShape 2"/>
          <p:cNvSpPr txBox="1"/>
          <p:nvPr/>
        </p:nvSpPr>
        <p:spPr>
          <a:xfrm>
            <a:off x="4754880" y="1971720"/>
            <a:ext cx="552600" cy="771480"/>
          </a:xfrm>
          <a:prstGeom prst="rect">
            <a:avLst/>
          </a:prstGeom>
          <a:noFill/>
          <a:ln>
            <a:noFill/>
          </a:ln>
        </p:spPr>
        <p:txBody>
          <a:bodyPr lIns="90000" rIns="90000" tIns="45000" bIns="45000"/>
          <a:p>
            <a:r>
              <a:rPr b="1" lang="en-US" sz="4800" spc="-1" strike="noStrike">
                <a:solidFill>
                  <a:srgbClr val="ff3333"/>
                </a:solidFill>
                <a:uFill>
                  <a:solidFill>
                    <a:srgbClr val="ffffff"/>
                  </a:solidFill>
                </a:uFill>
                <a:latin typeface="Arial"/>
              </a:rPr>
              <a:t>?</a:t>
            </a:r>
            <a:endParaRPr b="0" lang="en-US" sz="1800" spc="-1" strike="noStrike">
              <a:solidFill>
                <a:srgbClr val="000000"/>
              </a:solidFill>
              <a:uFill>
                <a:solidFill>
                  <a:srgbClr val="ffffff"/>
                </a:solidFill>
              </a:uFill>
              <a:latin typeface="Arial"/>
            </a:endParaRPr>
          </a:p>
        </p:txBody>
      </p:sp>
      <p:sp>
        <p:nvSpPr>
          <p:cNvPr id="71" name="TextShape 3"/>
          <p:cNvSpPr txBox="1"/>
          <p:nvPr/>
        </p:nvSpPr>
        <p:spPr>
          <a:xfrm>
            <a:off x="504360" y="3931920"/>
            <a:ext cx="9071640" cy="22219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IEEE 802.3</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Ethernet</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IEEE 802.11</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WiFi</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GSM/GPRS</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Cell Phones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LTE/EPC</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Cell Phones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AX.25</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PacketRadio, APRS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Custom RF</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r>
              <a:rPr b="0" lang="en-US" sz="3200" spc="-1" strike="noStrike">
                <a:solidFill>
                  <a:srgbClr val="000000"/>
                </a:solidFill>
                <a:uFill>
                  <a:solidFill>
                    <a:srgbClr val="ffffff"/>
                  </a:solidFill>
                </a:uFill>
                <a:latin typeface="Arial"/>
              </a:rPr>
              <a:t>	</a:t>
            </a:r>
            <a:endParaRPr b="0" lang="en-US" sz="32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Multi Domain Data Transport</a:t>
            </a:r>
            <a:endParaRPr b="0" lang="en-US" sz="4400" spc="-1" strike="noStrike">
              <a:solidFill>
                <a:srgbClr val="000000"/>
              </a:solidFill>
              <a:uFill>
                <a:solidFill>
                  <a:srgbClr val="ffffff"/>
                </a:solidFill>
              </a:uFill>
              <a:latin typeface="Arial"/>
            </a:endParaRPr>
          </a:p>
        </p:txBody>
      </p:sp>
      <p:pic>
        <p:nvPicPr>
          <p:cNvPr id="73" name="" descr=""/>
          <p:cNvPicPr/>
          <p:nvPr/>
        </p:nvPicPr>
        <p:blipFill>
          <a:blip r:embed="rId1"/>
          <a:stretch/>
        </p:blipFill>
        <p:spPr>
          <a:xfrm>
            <a:off x="3301200" y="3561480"/>
            <a:ext cx="914400" cy="1212840"/>
          </a:xfrm>
          <a:prstGeom prst="rect">
            <a:avLst/>
          </a:prstGeom>
          <a:ln>
            <a:noFill/>
          </a:ln>
        </p:spPr>
      </p:pic>
      <p:pic>
        <p:nvPicPr>
          <p:cNvPr id="74" name="" descr=""/>
          <p:cNvPicPr/>
          <p:nvPr/>
        </p:nvPicPr>
        <p:blipFill>
          <a:blip r:embed="rId2"/>
          <a:stretch/>
        </p:blipFill>
        <p:spPr>
          <a:xfrm>
            <a:off x="6140160" y="3585600"/>
            <a:ext cx="914400" cy="1212840"/>
          </a:xfrm>
          <a:prstGeom prst="rect">
            <a:avLst/>
          </a:prstGeom>
          <a:ln>
            <a:noFill/>
          </a:ln>
        </p:spPr>
      </p:pic>
      <p:pic>
        <p:nvPicPr>
          <p:cNvPr id="75" name="" descr=""/>
          <p:cNvPicPr/>
          <p:nvPr/>
        </p:nvPicPr>
        <p:blipFill>
          <a:blip r:embed="rId3"/>
          <a:stretch/>
        </p:blipFill>
        <p:spPr>
          <a:xfrm>
            <a:off x="4195800" y="3512160"/>
            <a:ext cx="2022120" cy="1974240"/>
          </a:xfrm>
          <a:prstGeom prst="rect">
            <a:avLst/>
          </a:prstGeom>
          <a:ln>
            <a:noFill/>
          </a:ln>
        </p:spPr>
      </p:pic>
      <p:pic>
        <p:nvPicPr>
          <p:cNvPr id="76" name="" descr=""/>
          <p:cNvPicPr/>
          <p:nvPr/>
        </p:nvPicPr>
        <p:blipFill>
          <a:blip r:embed="rId4"/>
          <a:stretch/>
        </p:blipFill>
        <p:spPr>
          <a:xfrm>
            <a:off x="4654080" y="2232000"/>
            <a:ext cx="923760" cy="923760"/>
          </a:xfrm>
          <a:prstGeom prst="rect">
            <a:avLst/>
          </a:prstGeom>
          <a:ln>
            <a:noFill/>
          </a:ln>
        </p:spPr>
      </p:pic>
      <p:pic>
        <p:nvPicPr>
          <p:cNvPr id="77" name="" descr=""/>
          <p:cNvPicPr/>
          <p:nvPr/>
        </p:nvPicPr>
        <p:blipFill>
          <a:blip r:embed="rId5"/>
          <a:stretch/>
        </p:blipFill>
        <p:spPr>
          <a:xfrm>
            <a:off x="2834640" y="3219840"/>
            <a:ext cx="822960" cy="1554480"/>
          </a:xfrm>
          <a:prstGeom prst="rect">
            <a:avLst/>
          </a:prstGeom>
          <a:ln>
            <a:noFill/>
          </a:ln>
        </p:spPr>
      </p:pic>
      <p:pic>
        <p:nvPicPr>
          <p:cNvPr id="78" name="" descr=""/>
          <p:cNvPicPr/>
          <p:nvPr/>
        </p:nvPicPr>
        <p:blipFill>
          <a:blip r:embed="rId6"/>
          <a:stretch/>
        </p:blipFill>
        <p:spPr>
          <a:xfrm>
            <a:off x="6766560" y="3243960"/>
            <a:ext cx="822960" cy="1554480"/>
          </a:xfrm>
          <a:prstGeom prst="rect">
            <a:avLst/>
          </a:prstGeom>
          <a:ln>
            <a:noFill/>
          </a:ln>
        </p:spPr>
      </p:pic>
      <p:pic>
        <p:nvPicPr>
          <p:cNvPr id="79" name="" descr=""/>
          <p:cNvPicPr/>
          <p:nvPr/>
        </p:nvPicPr>
        <p:blipFill>
          <a:blip r:embed="rId7"/>
          <a:stretch/>
        </p:blipFill>
        <p:spPr>
          <a:xfrm>
            <a:off x="2194560" y="4271760"/>
            <a:ext cx="649440" cy="649440"/>
          </a:xfrm>
          <a:prstGeom prst="rect">
            <a:avLst/>
          </a:prstGeom>
          <a:ln>
            <a:noFill/>
          </a:ln>
        </p:spPr>
      </p:pic>
      <p:pic>
        <p:nvPicPr>
          <p:cNvPr id="80" name="" descr=""/>
          <p:cNvPicPr/>
          <p:nvPr/>
        </p:nvPicPr>
        <p:blipFill>
          <a:blip r:embed="rId8"/>
          <a:stretch/>
        </p:blipFill>
        <p:spPr>
          <a:xfrm>
            <a:off x="7488720" y="4353120"/>
            <a:ext cx="558000" cy="558000"/>
          </a:xfrm>
          <a:prstGeom prst="rect">
            <a:avLst/>
          </a:prstGeom>
          <a:ln>
            <a:noFill/>
          </a:ln>
        </p:spPr>
      </p:pic>
      <p:pic>
        <p:nvPicPr>
          <p:cNvPr id="81" name="" descr=""/>
          <p:cNvPicPr/>
          <p:nvPr/>
        </p:nvPicPr>
        <p:blipFill>
          <a:blip r:embed="rId9"/>
          <a:stretch/>
        </p:blipFill>
        <p:spPr>
          <a:xfrm>
            <a:off x="3840480" y="4745520"/>
            <a:ext cx="375120" cy="375120"/>
          </a:xfrm>
          <a:prstGeom prst="rect">
            <a:avLst/>
          </a:prstGeom>
          <a:ln>
            <a:noFill/>
          </a:ln>
        </p:spPr>
      </p:pic>
      <p:pic>
        <p:nvPicPr>
          <p:cNvPr id="82" name="" descr=""/>
          <p:cNvPicPr/>
          <p:nvPr/>
        </p:nvPicPr>
        <p:blipFill>
          <a:blip r:embed="rId10"/>
          <a:stretch/>
        </p:blipFill>
        <p:spPr>
          <a:xfrm>
            <a:off x="6217920" y="4744800"/>
            <a:ext cx="356400" cy="356400"/>
          </a:xfrm>
          <a:prstGeom prst="rect">
            <a:avLst/>
          </a:prstGeom>
          <a:ln>
            <a:noFill/>
          </a:ln>
        </p:spPr>
      </p:pic>
      <p:sp>
        <p:nvSpPr>
          <p:cNvPr id="83" name="Line 2"/>
          <p:cNvSpPr/>
          <p:nvPr/>
        </p:nvSpPr>
        <p:spPr>
          <a:xfrm>
            <a:off x="4195800" y="5084640"/>
            <a:ext cx="2113560" cy="0"/>
          </a:xfrm>
          <a:prstGeom prst="line">
            <a:avLst/>
          </a:prstGeom>
          <a:ln w="38160">
            <a:solidFill>
              <a:srgbClr val="6666ff"/>
            </a:solidFill>
            <a:round/>
          </a:ln>
        </p:spPr>
        <p:style>
          <a:lnRef idx="0"/>
          <a:fillRef idx="0"/>
          <a:effectRef idx="0"/>
          <a:fontRef idx="minor"/>
        </p:style>
      </p:sp>
      <p:sp>
        <p:nvSpPr>
          <p:cNvPr id="84" name="Line 3"/>
          <p:cNvSpPr/>
          <p:nvPr/>
        </p:nvSpPr>
        <p:spPr>
          <a:xfrm>
            <a:off x="6574320" y="4846320"/>
            <a:ext cx="1015200" cy="0"/>
          </a:xfrm>
          <a:prstGeom prst="line">
            <a:avLst/>
          </a:prstGeom>
          <a:ln w="38160">
            <a:solidFill>
              <a:srgbClr val="009900"/>
            </a:solidFill>
            <a:round/>
          </a:ln>
        </p:spPr>
        <p:style>
          <a:lnRef idx="0"/>
          <a:fillRef idx="0"/>
          <a:effectRef idx="0"/>
          <a:fontRef idx="minor"/>
        </p:style>
      </p:sp>
      <p:pic>
        <p:nvPicPr>
          <p:cNvPr id="85" name="" descr=""/>
          <p:cNvPicPr/>
          <p:nvPr/>
        </p:nvPicPr>
        <p:blipFill>
          <a:blip r:embed="rId11"/>
          <a:stretch/>
        </p:blipFill>
        <p:spPr>
          <a:xfrm>
            <a:off x="8109360" y="4206240"/>
            <a:ext cx="577440" cy="577440"/>
          </a:xfrm>
          <a:prstGeom prst="rect">
            <a:avLst/>
          </a:prstGeom>
          <a:ln>
            <a:noFill/>
          </a:ln>
        </p:spPr>
      </p:pic>
      <p:pic>
        <p:nvPicPr>
          <p:cNvPr id="86" name="" descr=""/>
          <p:cNvPicPr/>
          <p:nvPr/>
        </p:nvPicPr>
        <p:blipFill>
          <a:blip r:embed="rId12"/>
          <a:stretch/>
        </p:blipFill>
        <p:spPr>
          <a:xfrm>
            <a:off x="1188720" y="4118400"/>
            <a:ext cx="819360" cy="819360"/>
          </a:xfrm>
          <a:prstGeom prst="rect">
            <a:avLst/>
          </a:prstGeom>
          <a:ln>
            <a:noFill/>
          </a:ln>
        </p:spPr>
      </p:pic>
      <p:sp>
        <p:nvSpPr>
          <p:cNvPr id="87" name="Line 4"/>
          <p:cNvSpPr/>
          <p:nvPr/>
        </p:nvSpPr>
        <p:spPr>
          <a:xfrm>
            <a:off x="2550960" y="4846320"/>
            <a:ext cx="1289520" cy="0"/>
          </a:xfrm>
          <a:prstGeom prst="line">
            <a:avLst/>
          </a:prstGeom>
          <a:ln w="38160">
            <a:solidFill>
              <a:srgbClr val="009900"/>
            </a:solidFill>
            <a:round/>
          </a:ln>
        </p:spPr>
        <p:style>
          <a:lnRef idx="0"/>
          <a:fillRef idx="0"/>
          <a:effectRef idx="0"/>
          <a:fontRef idx="minor"/>
        </p:style>
      </p:sp>
      <p:sp>
        <p:nvSpPr>
          <p:cNvPr id="88" name="Line 5"/>
          <p:cNvSpPr/>
          <p:nvPr/>
        </p:nvSpPr>
        <p:spPr>
          <a:xfrm>
            <a:off x="7854480" y="4846320"/>
            <a:ext cx="1015200" cy="0"/>
          </a:xfrm>
          <a:prstGeom prst="line">
            <a:avLst/>
          </a:prstGeom>
          <a:ln w="38160">
            <a:solidFill>
              <a:srgbClr val="009900"/>
            </a:solidFill>
            <a:round/>
          </a:ln>
        </p:spPr>
        <p:style>
          <a:lnRef idx="0"/>
          <a:fillRef idx="0"/>
          <a:effectRef idx="0"/>
          <a:fontRef idx="minor"/>
        </p:style>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1562</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2017-07-06T10:54:56Z</dcterms:created>
  <dc:creator/>
  <dc:description/>
  <dc:language>en-US</dc:language>
  <cp:lastModifiedBy/>
  <dcterms:modified xsi:type="dcterms:W3CDTF">2017-07-08T19:57:01Z</dcterms:modified>
  <cp:revision>9</cp:revision>
  <dc:subject/>
  <dc:title/>
</cp:coreProperties>
</file>